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5"/>
  </p:notesMasterIdLst>
  <p:sldIdLst>
    <p:sldId id="256" r:id="rId2"/>
    <p:sldId id="318" r:id="rId3"/>
    <p:sldId id="257" r:id="rId4"/>
    <p:sldId id="258" r:id="rId5"/>
    <p:sldId id="319" r:id="rId6"/>
    <p:sldId id="259" r:id="rId7"/>
    <p:sldId id="283" r:id="rId8"/>
    <p:sldId id="260" r:id="rId9"/>
    <p:sldId id="320" r:id="rId10"/>
    <p:sldId id="284" r:id="rId11"/>
    <p:sldId id="312" r:id="rId12"/>
    <p:sldId id="262" r:id="rId13"/>
    <p:sldId id="285" r:id="rId14"/>
    <p:sldId id="313" r:id="rId15"/>
    <p:sldId id="314" r:id="rId16"/>
    <p:sldId id="315" r:id="rId17"/>
    <p:sldId id="316" r:id="rId18"/>
    <p:sldId id="263" r:id="rId19"/>
    <p:sldId id="286" r:id="rId20"/>
    <p:sldId id="301" r:id="rId21"/>
    <p:sldId id="302" r:id="rId22"/>
    <p:sldId id="264" r:id="rId23"/>
    <p:sldId id="287" r:id="rId24"/>
    <p:sldId id="265" r:id="rId25"/>
    <p:sldId id="290" r:id="rId26"/>
    <p:sldId id="304" r:id="rId27"/>
    <p:sldId id="288" r:id="rId28"/>
    <p:sldId id="317" r:id="rId29"/>
    <p:sldId id="289" r:id="rId30"/>
    <p:sldId id="266" r:id="rId31"/>
    <p:sldId id="298" r:id="rId32"/>
    <p:sldId id="267" r:id="rId33"/>
    <p:sldId id="268" r:id="rId34"/>
    <p:sldId id="269" r:id="rId35"/>
    <p:sldId id="291" r:id="rId36"/>
    <p:sldId id="270" r:id="rId37"/>
    <p:sldId id="271" r:id="rId38"/>
    <p:sldId id="292" r:id="rId39"/>
    <p:sldId id="272" r:id="rId40"/>
    <p:sldId id="273" r:id="rId41"/>
    <p:sldId id="303" r:id="rId42"/>
    <p:sldId id="293" r:id="rId43"/>
    <p:sldId id="274" r:id="rId44"/>
    <p:sldId id="275" r:id="rId45"/>
    <p:sldId id="276" r:id="rId46"/>
    <p:sldId id="294" r:id="rId47"/>
    <p:sldId id="277" r:id="rId48"/>
    <p:sldId id="299" r:id="rId49"/>
    <p:sldId id="278" r:id="rId50"/>
    <p:sldId id="295" r:id="rId51"/>
    <p:sldId id="279" r:id="rId52"/>
    <p:sldId id="296" r:id="rId53"/>
    <p:sldId id="280" r:id="rId54"/>
    <p:sldId id="281" r:id="rId55"/>
    <p:sldId id="297" r:id="rId56"/>
    <p:sldId id="300" r:id="rId57"/>
    <p:sldId id="321" r:id="rId58"/>
    <p:sldId id="308" r:id="rId59"/>
    <p:sldId id="306" r:id="rId60"/>
    <p:sldId id="307" r:id="rId61"/>
    <p:sldId id="309" r:id="rId62"/>
    <p:sldId id="310" r:id="rId63"/>
    <p:sldId id="305" r:id="rId6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8" d="100"/>
          <a:sy n="68" d="100"/>
        </p:scale>
        <p:origin x="-144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4F4BE2-9103-451D-978A-122C17534489}" type="datetimeFigureOut">
              <a:rPr lang="en-US" smtClean="0"/>
              <a:t>11/13/2020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10E612F-545D-4281-873B-4FECEB5EC864}" type="slidenum">
              <a:rPr lang="en-US" smtClean="0"/>
              <a:t>‹#›</a:t>
            </a:fld>
            <a:endParaRPr lang="en-US"/>
          </a:p>
        </p:txBody>
      </p:sp>
    </p:spTree>
    <p:extLst>
      <p:ext uri="{BB962C8B-B14F-4D97-AF65-F5344CB8AC3E}">
        <p14:creationId xmlns:p14="http://schemas.microsoft.com/office/powerpoint/2010/main" val="31006184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10E612F-545D-4281-873B-4FECEB5EC864}" type="slidenum">
              <a:rPr lang="en-US" smtClean="0"/>
              <a:t>56</a:t>
            </a:fld>
            <a:endParaRPr lang="en-US"/>
          </a:p>
        </p:txBody>
      </p:sp>
    </p:spTree>
    <p:extLst>
      <p:ext uri="{BB962C8B-B14F-4D97-AF65-F5344CB8AC3E}">
        <p14:creationId xmlns:p14="http://schemas.microsoft.com/office/powerpoint/2010/main" val="2132901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3BB23AF-88FF-40FC-9915-B29B7F4FB7FC}" type="datetimeFigureOut">
              <a:rPr lang="en-US" smtClean="0"/>
              <a:t>11/13/2020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FE76EE-B38A-4298-8135-6108BD089E56}"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BB23AF-88FF-40FC-9915-B29B7F4FB7FC}" type="datetimeFigureOut">
              <a:rPr lang="en-US" smtClean="0"/>
              <a:t>11/13/2020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FE76EE-B38A-4298-8135-6108BD089E56}"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43BB23AF-88FF-40FC-9915-B29B7F4FB7FC}" type="datetimeFigureOut">
              <a:rPr lang="en-US" smtClean="0"/>
              <a:t>11/13/2020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FE76EE-B38A-4298-8135-6108BD089E56}" type="slidenum">
              <a:rPr lang="en-US" smtClean="0"/>
              <a:t>‹#›</a:t>
            </a:fld>
            <a:endParaRPr lang="en-US" dirty="0"/>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3BB23AF-88FF-40FC-9915-B29B7F4FB7FC}" type="datetimeFigureOut">
              <a:rPr lang="en-US" smtClean="0"/>
              <a:t>11/13/2020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FE76EE-B38A-4298-8135-6108BD089E56}" type="slidenum">
              <a:rPr lang="en-US" smtClean="0"/>
              <a:t>‹#›</a:t>
            </a:fld>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3BB23AF-88FF-40FC-9915-B29B7F4FB7FC}" type="datetimeFigureOut">
              <a:rPr lang="en-US" smtClean="0"/>
              <a:t>11/13/2020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3FE76EE-B38A-4298-8135-6108BD089E56}"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43BB23AF-88FF-40FC-9915-B29B7F4FB7FC}" type="datetimeFigureOut">
              <a:rPr lang="en-US" smtClean="0"/>
              <a:t>11/13/2020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3FE76EE-B38A-4298-8135-6108BD089E56}" type="slidenum">
              <a:rPr lang="en-US" smtClean="0"/>
              <a:t>‹#›</a:t>
            </a:fld>
            <a:endParaRPr lang="en-US" dirty="0"/>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3BB23AF-88FF-40FC-9915-B29B7F4FB7FC}" type="datetimeFigureOut">
              <a:rPr lang="en-US" smtClean="0"/>
              <a:t>11/13/2020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3FE76EE-B38A-4298-8135-6108BD089E56}"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BB23AF-88FF-40FC-9915-B29B7F4FB7FC}" type="datetimeFigureOut">
              <a:rPr lang="en-US" smtClean="0"/>
              <a:t>11/13/2020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3FE76EE-B38A-4298-8135-6108BD089E56}"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43BB23AF-88FF-40FC-9915-B29B7F4FB7FC}" type="datetimeFigureOut">
              <a:rPr lang="en-US" smtClean="0"/>
              <a:t>11/13/2020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3FE76EE-B38A-4298-8135-6108BD089E56}"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43BB23AF-88FF-40FC-9915-B29B7F4FB7FC}" type="datetimeFigureOut">
              <a:rPr lang="en-US" smtClean="0"/>
              <a:t>11/13/2020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3FE76EE-B38A-4298-8135-6108BD089E56}" type="slidenum">
              <a:rPr lang="en-US" smtClean="0"/>
              <a:t>‹#›</a:t>
            </a:fld>
            <a:endParaRPr lang="en-US" dirty="0"/>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3BB23AF-88FF-40FC-9915-B29B7F4FB7FC}" type="datetimeFigureOut">
              <a:rPr lang="en-US" smtClean="0"/>
              <a:t>11/13/2020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3FE76EE-B38A-4298-8135-6108BD089E56}" type="slidenum">
              <a:rPr lang="en-US" smtClean="0"/>
              <a:t>‹#›</a:t>
            </a:fld>
            <a:endParaRPr lang="en-US" dirty="0"/>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43BB23AF-88FF-40FC-9915-B29B7F4FB7FC}" type="datetimeFigureOut">
              <a:rPr lang="en-US" smtClean="0"/>
              <a:t>11/13/2020</a:t>
            </a:fld>
            <a:endParaRPr lang="en-US" dirty="0"/>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dirty="0"/>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A3FE76EE-B38A-4298-8135-6108BD089E56}" type="slidenum">
              <a:rPr lang="en-US" smtClean="0"/>
              <a:t>‹#›</a:t>
            </a:fld>
            <a:endParaRPr lang="en-US" dirty="0"/>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cdc.gov/coronavirus/2019-ncov/prevent-getting-sick/diy-cloth-face-coverings.html"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www.healthvermont.gov/sites/default/files/documents/pdf/SOV-Personal-Protective-Equipment-Guidance.pdf"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s://www.healthvermont.gov/sites/default/files/documents/pdf/SOV-Personal-Protective-Equipment-Guidance.pdf"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youtube.com/watch?v=E0uuXr_Axcs&amp;feature=youtu.be" TargetMode="External"/><Relationship Id="rId2" Type="http://schemas.openxmlformats.org/officeDocument/2006/relationships/hyperlink" Target="https://www.cdc.gov/coronavirus/2019-ncov/prevent-getting-sick/how-to-wear-cloth-face-coverings.html" TargetMode="External"/><Relationship Id="rId1" Type="http://schemas.openxmlformats.org/officeDocument/2006/relationships/slideLayout" Target="../slideLayouts/slideLayout2.xml"/><Relationship Id="rId5" Type="http://schemas.openxmlformats.org/officeDocument/2006/relationships/hyperlink" Target="https://www.cdc.gov/vhf/ebola/hcp/ppe-training/n95respirator_coveralls/doffing_06.html" TargetMode="External"/><Relationship Id="rId4" Type="http://schemas.openxmlformats.org/officeDocument/2006/relationships/hyperlink" Target="https://www.cdc.gov/vhf/ebola/hcp/ppe-training/n95respirator_coveralls/donning_12.html"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sdemployees.com/wp-content/uploads/2019/08/Call-Out-Letter-2019.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hyperlink" Target="https://accd.vermont.gov/covid-19/restart/cross-state-travel" TargetMode="Externa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www.cdc.gov/handwashing/index.html"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cdc.gov/coronavirus/2019-ncov/need-extra-precautions/people-with-medical-conditions.html?CDC_AA_refVal=https://www.cdc.gov/coronavirus/2019-ncov/need-extra-precautions/groups-at-higher-risk.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1"/>
            <a:ext cx="7772400" cy="2076450"/>
          </a:xfrm>
        </p:spPr>
        <p:txBody>
          <a:bodyPr>
            <a:normAutofit fontScale="90000"/>
          </a:bodyPr>
          <a:lstStyle/>
          <a:p>
            <a:r>
              <a:rPr lang="en-US" b="1" i="1" dirty="0" smtClean="0"/>
              <a:t/>
            </a:r>
            <a:br>
              <a:rPr lang="en-US" b="1" i="1" dirty="0" smtClean="0"/>
            </a:br>
            <a:r>
              <a:rPr lang="en-US" b="1" i="1" u="sng" dirty="0" smtClean="0">
                <a:latin typeface="Times New Roman" panose="02020603050405020304" pitchFamily="18" charset="0"/>
                <a:cs typeface="Times New Roman" panose="02020603050405020304" pitchFamily="18" charset="0"/>
              </a:rPr>
              <a:t>S</a:t>
            </a:r>
            <a:r>
              <a:rPr lang="en-US" b="1" i="1" u="sng" baseline="30000" dirty="0" smtClean="0">
                <a:latin typeface="Times New Roman" panose="02020603050405020304" pitchFamily="18" charset="0"/>
                <a:cs typeface="Times New Roman" panose="02020603050405020304" pitchFamily="18" charset="0"/>
              </a:rPr>
              <a:t>D</a:t>
            </a:r>
            <a:r>
              <a:rPr lang="en-US" b="1" i="1" u="sng" dirty="0" smtClean="0">
                <a:latin typeface="Times New Roman" panose="02020603050405020304" pitchFamily="18" charset="0"/>
                <a:cs typeface="Times New Roman" panose="02020603050405020304" pitchFamily="18" charset="0"/>
              </a:rPr>
              <a:t> </a:t>
            </a:r>
            <a:r>
              <a:rPr lang="en-US" b="1" i="1" u="sng" dirty="0">
                <a:latin typeface="Times New Roman" panose="02020603050405020304" pitchFamily="18" charset="0"/>
                <a:cs typeface="Times New Roman" panose="02020603050405020304" pitchFamily="18" charset="0"/>
              </a:rPr>
              <a:t>Associates, </a:t>
            </a:r>
            <a:r>
              <a:rPr lang="en-US" b="1" i="1" u="sng" dirty="0" smtClean="0">
                <a:latin typeface="Times New Roman" panose="02020603050405020304" pitchFamily="18" charset="0"/>
                <a:cs typeface="Times New Roman" panose="02020603050405020304" pitchFamily="18" charset="0"/>
              </a:rPr>
              <a:t>LLC</a:t>
            </a:r>
            <a:r>
              <a:rPr lang="en-US" b="1" i="1" dirty="0" smtClean="0"/>
              <a:t/>
            </a:r>
            <a:br>
              <a:rPr lang="en-US" b="1" i="1" dirty="0" smtClean="0"/>
            </a:br>
            <a:r>
              <a:rPr lang="en-US" b="1" i="1" dirty="0" smtClean="0"/>
              <a:t>                </a:t>
            </a:r>
            <a:r>
              <a:rPr lang="en-US" dirty="0"/>
              <a:t/>
            </a:r>
            <a:br>
              <a:rPr lang="en-US" dirty="0"/>
            </a:br>
            <a:r>
              <a:rPr lang="en-US" dirty="0"/>
              <a:t>COVID-19 EXPOSURE PLAN</a:t>
            </a:r>
            <a:br>
              <a:rPr lang="en-US" dirty="0"/>
            </a:br>
            <a:r>
              <a:rPr lang="en-US" dirty="0"/>
              <a:t>PROCEDURAL TRAINING</a:t>
            </a:r>
            <a:br>
              <a:rPr lang="en-US" dirty="0"/>
            </a:br>
            <a:endParaRPr lang="en-US" dirty="0"/>
          </a:p>
        </p:txBody>
      </p:sp>
      <p:sp>
        <p:nvSpPr>
          <p:cNvPr id="3" name="TextBox 2"/>
          <p:cNvSpPr txBox="1"/>
          <p:nvPr/>
        </p:nvSpPr>
        <p:spPr>
          <a:xfrm>
            <a:off x="533400" y="6248400"/>
            <a:ext cx="1531188" cy="369332"/>
          </a:xfrm>
          <a:prstGeom prst="rect">
            <a:avLst/>
          </a:prstGeom>
          <a:noFill/>
        </p:spPr>
        <p:txBody>
          <a:bodyPr wrap="none" rtlCol="0">
            <a:spAutoFit/>
          </a:bodyPr>
          <a:lstStyle/>
          <a:p>
            <a:r>
              <a:rPr lang="en-US" dirty="0" smtClean="0"/>
              <a:t>Rev. 11.6.2020</a:t>
            </a:r>
            <a:endParaRPr lang="en-US"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76600" y="3352800"/>
            <a:ext cx="2438400" cy="18475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931762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1295400"/>
          </a:xfrm>
        </p:spPr>
        <p:txBody>
          <a:bodyPr/>
          <a:lstStyle/>
          <a:p>
            <a:pPr marL="0" indent="0" algn="ctr">
              <a:buNone/>
            </a:pPr>
            <a:r>
              <a:rPr lang="en-US" b="1" dirty="0"/>
              <a:t>Name four symptoms of </a:t>
            </a:r>
            <a:r>
              <a:rPr lang="en-US" b="1" dirty="0" smtClean="0"/>
              <a:t>COVID-19</a:t>
            </a:r>
          </a:p>
        </p:txBody>
      </p:sp>
      <p:sp>
        <p:nvSpPr>
          <p:cNvPr id="2" name="Title 1"/>
          <p:cNvSpPr>
            <a:spLocks noGrp="1"/>
          </p:cNvSpPr>
          <p:nvPr>
            <p:ph type="title"/>
          </p:nvPr>
        </p:nvSpPr>
        <p:spPr/>
        <p:txBody>
          <a:bodyPr/>
          <a:lstStyle/>
          <a:p>
            <a:r>
              <a:rPr lang="en-US" b="1" dirty="0" smtClean="0"/>
              <a:t>ASR #2</a:t>
            </a:r>
            <a:endParaRPr lang="en-US" b="1" dirty="0"/>
          </a:p>
        </p:txBody>
      </p:sp>
      <p:sp>
        <p:nvSpPr>
          <p:cNvPr id="4" name="Rectangle 3"/>
          <p:cNvSpPr/>
          <p:nvPr/>
        </p:nvSpPr>
        <p:spPr>
          <a:xfrm>
            <a:off x="990600" y="2828836"/>
            <a:ext cx="7239000" cy="2862322"/>
          </a:xfrm>
          <a:prstGeom prst="rect">
            <a:avLst/>
          </a:prstGeom>
        </p:spPr>
        <p:txBody>
          <a:bodyPr wrap="square">
            <a:spAutoFit/>
          </a:bodyPr>
          <a:lstStyle/>
          <a:p>
            <a:pPr algn="ctr"/>
            <a:r>
              <a:rPr lang="en-US" sz="2000" dirty="0" smtClean="0"/>
              <a:t>Fever</a:t>
            </a:r>
          </a:p>
          <a:p>
            <a:pPr algn="ctr"/>
            <a:r>
              <a:rPr lang="en-US" sz="2000" dirty="0" smtClean="0"/>
              <a:t>Cough</a:t>
            </a:r>
          </a:p>
          <a:p>
            <a:pPr algn="ctr"/>
            <a:r>
              <a:rPr lang="en-US" sz="2000" dirty="0" smtClean="0"/>
              <a:t>Shortness </a:t>
            </a:r>
            <a:r>
              <a:rPr lang="en-US" sz="2000" dirty="0"/>
              <a:t>of breath or difficulty </a:t>
            </a:r>
            <a:r>
              <a:rPr lang="en-US" sz="2000" dirty="0" smtClean="0"/>
              <a:t>breathing</a:t>
            </a:r>
          </a:p>
          <a:p>
            <a:pPr algn="ctr"/>
            <a:r>
              <a:rPr lang="en-US" sz="2000" dirty="0" smtClean="0"/>
              <a:t>Chills</a:t>
            </a:r>
          </a:p>
          <a:p>
            <a:pPr algn="ctr"/>
            <a:r>
              <a:rPr lang="en-US" sz="2000" dirty="0" smtClean="0"/>
              <a:t>Repeated </a:t>
            </a:r>
            <a:r>
              <a:rPr lang="en-US" sz="2000" dirty="0"/>
              <a:t>shaking with </a:t>
            </a:r>
            <a:r>
              <a:rPr lang="en-US" sz="2000" dirty="0" smtClean="0"/>
              <a:t>chills</a:t>
            </a:r>
          </a:p>
          <a:p>
            <a:pPr algn="ctr"/>
            <a:r>
              <a:rPr lang="en-US" sz="2000" dirty="0" smtClean="0"/>
              <a:t>Muscle pain</a:t>
            </a:r>
          </a:p>
          <a:p>
            <a:pPr algn="ctr"/>
            <a:r>
              <a:rPr lang="en-US" sz="2000" dirty="0" smtClean="0"/>
              <a:t>Headache</a:t>
            </a:r>
          </a:p>
          <a:p>
            <a:pPr algn="ctr"/>
            <a:r>
              <a:rPr lang="en-US" sz="2000" dirty="0" smtClean="0"/>
              <a:t>Sore throat</a:t>
            </a:r>
          </a:p>
          <a:p>
            <a:pPr algn="ctr"/>
            <a:r>
              <a:rPr lang="en-US" sz="2000" dirty="0" smtClean="0"/>
              <a:t>New </a:t>
            </a:r>
            <a:r>
              <a:rPr lang="en-US" sz="2000" dirty="0"/>
              <a:t>loss of taste or smell</a:t>
            </a:r>
          </a:p>
        </p:txBody>
      </p:sp>
    </p:spTree>
    <p:extLst>
      <p:ext uri="{BB962C8B-B14F-4D97-AF65-F5344CB8AC3E}">
        <p14:creationId xmlns:p14="http://schemas.microsoft.com/office/powerpoint/2010/main" val="2876619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0"/>
            <a:ext cx="7772400" cy="1470025"/>
          </a:xfrm>
        </p:spPr>
        <p:txBody>
          <a:bodyPr/>
          <a:lstStyle/>
          <a:p>
            <a:r>
              <a:rPr lang="en-US" dirty="0" smtClean="0"/>
              <a:t>Selection of PPE</a:t>
            </a:r>
            <a:endParaRPr lang="en-US" dirty="0"/>
          </a:p>
        </p:txBody>
      </p:sp>
      <p:sp>
        <p:nvSpPr>
          <p:cNvPr id="3" name="Subtitle 2"/>
          <p:cNvSpPr>
            <a:spLocks noGrp="1"/>
          </p:cNvSpPr>
          <p:nvPr>
            <p:ph type="subTitle" idx="1"/>
          </p:nvPr>
        </p:nvSpPr>
        <p:spPr>
          <a:xfrm>
            <a:off x="1371600" y="1600200"/>
            <a:ext cx="6400800" cy="4038600"/>
          </a:xfrm>
        </p:spPr>
        <p:txBody>
          <a:bodyPr>
            <a:normAutofit/>
          </a:bodyPr>
          <a:lstStyle/>
          <a:p>
            <a:r>
              <a:rPr lang="en-US" sz="2400" dirty="0">
                <a:solidFill>
                  <a:schemeClr val="tx1"/>
                </a:solidFill>
              </a:rPr>
              <a:t>Wearing facial coverings has been shown to be effective in reducing the risk of spreading coronavirus. </a:t>
            </a:r>
            <a:r>
              <a:rPr lang="en-US" sz="2400" dirty="0" smtClean="0">
                <a:solidFill>
                  <a:schemeClr val="tx1"/>
                </a:solidFill>
              </a:rPr>
              <a:t>The virus </a:t>
            </a:r>
            <a:r>
              <a:rPr lang="en-US" sz="2400" dirty="0">
                <a:solidFill>
                  <a:schemeClr val="tx1"/>
                </a:solidFill>
              </a:rPr>
              <a:t>can spread even if a person does not have any symptoms. </a:t>
            </a:r>
            <a:r>
              <a:rPr lang="en-US" sz="2400" b="1" u="sng" dirty="0">
                <a:solidFill>
                  <a:schemeClr val="tx1"/>
                </a:solidFill>
              </a:rPr>
              <a:t>All staff must wear a PPE face mask while providing care.</a:t>
            </a:r>
            <a:r>
              <a:rPr lang="en-US" sz="2400" dirty="0">
                <a:solidFill>
                  <a:schemeClr val="tx1"/>
                </a:solidFill>
              </a:rPr>
              <a:t> Facial coverings are recommended for clients with additional guidance (see below). Instructions for wearing and making facial coverings can be found on the </a:t>
            </a:r>
            <a:r>
              <a:rPr lang="en-US" sz="2400" u="sng" dirty="0">
                <a:solidFill>
                  <a:schemeClr val="tx1"/>
                </a:solidFill>
                <a:hlinkClick r:id="rId2"/>
              </a:rPr>
              <a:t>CDC website</a:t>
            </a:r>
            <a:r>
              <a:rPr lang="en-US" sz="2400" dirty="0">
                <a:solidFill>
                  <a:schemeClr val="tx1"/>
                </a:solidFill>
              </a:rPr>
              <a:t>.</a:t>
            </a:r>
          </a:p>
          <a:p>
            <a:endParaRPr lang="en-US" dirty="0"/>
          </a:p>
        </p:txBody>
      </p:sp>
    </p:spTree>
    <p:extLst>
      <p:ext uri="{BB962C8B-B14F-4D97-AF65-F5344CB8AC3E}">
        <p14:creationId xmlns:p14="http://schemas.microsoft.com/office/powerpoint/2010/main" val="14342455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1470025"/>
          </a:xfrm>
        </p:spPr>
        <p:txBody>
          <a:bodyPr/>
          <a:lstStyle/>
          <a:p>
            <a:r>
              <a:rPr lang="en-US" dirty="0" smtClean="0"/>
              <a:t>Selection of PPE </a:t>
            </a:r>
            <a:r>
              <a:rPr lang="en-US" dirty="0" err="1" smtClean="0"/>
              <a:t>cnt’d</a:t>
            </a:r>
            <a:r>
              <a:rPr lang="en-US" dirty="0" smtClean="0"/>
              <a:t>.</a:t>
            </a:r>
            <a:endParaRPr lang="en-US" dirty="0"/>
          </a:p>
        </p:txBody>
      </p:sp>
      <p:sp>
        <p:nvSpPr>
          <p:cNvPr id="3" name="Subtitle 2"/>
          <p:cNvSpPr>
            <a:spLocks noGrp="1"/>
          </p:cNvSpPr>
          <p:nvPr>
            <p:ph type="subTitle" idx="1"/>
          </p:nvPr>
        </p:nvSpPr>
        <p:spPr>
          <a:xfrm>
            <a:off x="609600" y="990600"/>
            <a:ext cx="8077200" cy="5562600"/>
          </a:xfrm>
        </p:spPr>
        <p:txBody>
          <a:bodyPr>
            <a:normAutofit fontScale="25000" lnSpcReduction="20000"/>
          </a:bodyPr>
          <a:lstStyle/>
          <a:p>
            <a:pPr marL="457200" indent="-457200" algn="l">
              <a:buFont typeface="Arial" panose="020B0604020202020204" pitchFamily="34" charset="0"/>
              <a:buChar char="•"/>
            </a:pPr>
            <a:endParaRPr lang="en-US" sz="8000" dirty="0" smtClean="0">
              <a:solidFill>
                <a:schemeClr val="tx1"/>
              </a:solidFill>
            </a:endParaRPr>
          </a:p>
          <a:p>
            <a:pPr marL="457200" indent="-457200" algn="l">
              <a:buFont typeface="Arial" panose="020B0604020202020204" pitchFamily="34" charset="0"/>
              <a:buChar char="•"/>
            </a:pPr>
            <a:r>
              <a:rPr lang="en-US" sz="8000" dirty="0" smtClean="0">
                <a:solidFill>
                  <a:schemeClr val="tx1"/>
                </a:solidFill>
              </a:rPr>
              <a:t>Behavior Instructors, Programs Support Instructors, Program Managers, Behavior Analysts and Coordinators</a:t>
            </a:r>
            <a:r>
              <a:rPr lang="en-US" sz="8000" dirty="0">
                <a:solidFill>
                  <a:schemeClr val="tx1"/>
                </a:solidFill>
              </a:rPr>
              <a:t> </a:t>
            </a:r>
            <a:r>
              <a:rPr lang="en-US" sz="8000" dirty="0" smtClean="0">
                <a:solidFill>
                  <a:schemeClr val="tx1"/>
                </a:solidFill>
              </a:rPr>
              <a:t>fall into the </a:t>
            </a:r>
            <a:r>
              <a:rPr lang="en-US" sz="8000" b="1" dirty="0">
                <a:solidFill>
                  <a:schemeClr val="tx1"/>
                </a:solidFill>
              </a:rPr>
              <a:t>M</a:t>
            </a:r>
            <a:r>
              <a:rPr lang="en-US" sz="8000" b="1" dirty="0" smtClean="0">
                <a:solidFill>
                  <a:schemeClr val="tx1"/>
                </a:solidFill>
              </a:rPr>
              <a:t>edium Risk </a:t>
            </a:r>
            <a:r>
              <a:rPr lang="en-US" sz="8000" dirty="0" smtClean="0">
                <a:solidFill>
                  <a:schemeClr val="tx1"/>
                </a:solidFill>
              </a:rPr>
              <a:t>category, as defined by the Vermont Department of Health. </a:t>
            </a:r>
          </a:p>
          <a:p>
            <a:pPr marL="457200" indent="-457200" algn="l">
              <a:buFont typeface="Arial" panose="020B0604020202020204" pitchFamily="34" charset="0"/>
              <a:buChar char="•"/>
            </a:pPr>
            <a:r>
              <a:rPr lang="en-US" sz="8000" dirty="0" smtClean="0">
                <a:solidFill>
                  <a:schemeClr val="tx1"/>
                </a:solidFill>
              </a:rPr>
              <a:t>This requires the use of a facemask while </a:t>
            </a:r>
            <a:r>
              <a:rPr lang="en-US" sz="8000" dirty="0">
                <a:solidFill>
                  <a:schemeClr val="tx1"/>
                </a:solidFill>
              </a:rPr>
              <a:t>working in person with other employees</a:t>
            </a:r>
            <a:r>
              <a:rPr lang="en-US" sz="8000" dirty="0" smtClean="0">
                <a:solidFill>
                  <a:schemeClr val="tx1"/>
                </a:solidFill>
              </a:rPr>
              <a:t>, with clients, </a:t>
            </a:r>
            <a:r>
              <a:rPr lang="en-US" sz="8000" dirty="0">
                <a:solidFill>
                  <a:schemeClr val="tx1"/>
                </a:solidFill>
              </a:rPr>
              <a:t>or on site at any work area. Employees are provided a new mask for each day they are on site or in person with others outside of their home. </a:t>
            </a:r>
            <a:endParaRPr lang="en-US" sz="8000" dirty="0" smtClean="0">
              <a:solidFill>
                <a:schemeClr val="tx1"/>
              </a:solidFill>
            </a:endParaRPr>
          </a:p>
          <a:p>
            <a:pPr marL="457200" indent="-457200" algn="l">
              <a:buFont typeface="Arial" panose="020B0604020202020204" pitchFamily="34" charset="0"/>
              <a:buChar char="•"/>
            </a:pPr>
            <a:r>
              <a:rPr lang="en-US" sz="8000" dirty="0" smtClean="0">
                <a:solidFill>
                  <a:schemeClr val="tx1"/>
                </a:solidFill>
              </a:rPr>
              <a:t>Directors and Operations Staff fall into the </a:t>
            </a:r>
            <a:r>
              <a:rPr lang="en-US" sz="8000" b="1" dirty="0" smtClean="0">
                <a:solidFill>
                  <a:schemeClr val="tx1"/>
                </a:solidFill>
              </a:rPr>
              <a:t>Low Risk</a:t>
            </a:r>
            <a:r>
              <a:rPr lang="en-US" sz="8000" dirty="0" smtClean="0">
                <a:solidFill>
                  <a:schemeClr val="tx1"/>
                </a:solidFill>
              </a:rPr>
              <a:t> category and must wear cloth face coverings in SD facilities (E.g. office spaces where there are no clients).</a:t>
            </a:r>
          </a:p>
          <a:p>
            <a:pPr marL="457200" indent="-457200" algn="l">
              <a:buFont typeface="Arial" panose="020B0604020202020204" pitchFamily="34" charset="0"/>
              <a:buChar char="•"/>
            </a:pPr>
            <a:r>
              <a:rPr lang="en-US" sz="8000" dirty="0" smtClean="0">
                <a:solidFill>
                  <a:schemeClr val="tx1"/>
                </a:solidFill>
              </a:rPr>
              <a:t>At </a:t>
            </a:r>
            <a:r>
              <a:rPr lang="en-US" sz="8000" dirty="0">
                <a:solidFill>
                  <a:schemeClr val="tx1"/>
                </a:solidFill>
              </a:rPr>
              <a:t>this </a:t>
            </a:r>
            <a:r>
              <a:rPr lang="en-US" sz="8000" dirty="0" smtClean="0">
                <a:solidFill>
                  <a:schemeClr val="tx1"/>
                </a:solidFill>
              </a:rPr>
              <a:t>time, </a:t>
            </a:r>
            <a:r>
              <a:rPr lang="en-US" sz="8000" dirty="0">
                <a:solidFill>
                  <a:schemeClr val="tx1"/>
                </a:solidFill>
              </a:rPr>
              <a:t>N95 respirators are not required when working with clients. If staff choose to supply N95s </a:t>
            </a:r>
            <a:r>
              <a:rPr lang="en-US" sz="8000" dirty="0" smtClean="0">
                <a:solidFill>
                  <a:schemeClr val="tx1"/>
                </a:solidFill>
              </a:rPr>
              <a:t>daily, </a:t>
            </a:r>
            <a:r>
              <a:rPr lang="en-US" sz="8000" dirty="0">
                <a:solidFill>
                  <a:schemeClr val="tx1"/>
                </a:solidFill>
              </a:rPr>
              <a:t>they may, but they </a:t>
            </a:r>
            <a:r>
              <a:rPr lang="en-US" sz="8000" u="sng" dirty="0">
                <a:solidFill>
                  <a:schemeClr val="tx1"/>
                </a:solidFill>
              </a:rPr>
              <a:t>must </a:t>
            </a:r>
            <a:r>
              <a:rPr lang="en-US" sz="8000" dirty="0">
                <a:solidFill>
                  <a:schemeClr val="tx1"/>
                </a:solidFill>
              </a:rPr>
              <a:t>be discarded at the end of the day</a:t>
            </a:r>
            <a:r>
              <a:rPr lang="en-US" sz="8000" dirty="0" smtClean="0">
                <a:solidFill>
                  <a:schemeClr val="tx1"/>
                </a:solidFill>
              </a:rPr>
              <a:t>.</a:t>
            </a:r>
          </a:p>
          <a:p>
            <a:pPr marL="457200" indent="-457200" algn="l">
              <a:buFont typeface="Arial" panose="020B0604020202020204" pitchFamily="34" charset="0"/>
              <a:buChar char="•"/>
            </a:pPr>
            <a:endParaRPr lang="en-US" sz="7200" dirty="0" smtClean="0">
              <a:solidFill>
                <a:schemeClr val="tx1"/>
              </a:solidFill>
            </a:endParaRPr>
          </a:p>
          <a:p>
            <a:r>
              <a:rPr lang="en-US" sz="7200" dirty="0"/>
              <a:t> </a:t>
            </a:r>
            <a:endParaRPr lang="en-US" sz="7200" dirty="0" smtClean="0"/>
          </a:p>
          <a:p>
            <a:r>
              <a:rPr lang="en-US" sz="9600" dirty="0" smtClean="0">
                <a:solidFill>
                  <a:schemeClr val="tx1"/>
                </a:solidFill>
              </a:rPr>
              <a:t>More information can be found below</a:t>
            </a:r>
          </a:p>
          <a:p>
            <a:r>
              <a:rPr lang="en-US" sz="9600" u="sng" dirty="0" smtClean="0">
                <a:hlinkClick r:id="rId2"/>
              </a:rPr>
              <a:t>https</a:t>
            </a:r>
            <a:r>
              <a:rPr lang="en-US" sz="9600" u="sng" dirty="0">
                <a:hlinkClick r:id="rId2"/>
              </a:rPr>
              <a:t>://www.healthvermont.gov/sites/default/files/documents/pdf/SOV-Personal-Protective-Equipment-Guidance.pdf</a:t>
            </a:r>
            <a:endParaRPr lang="en-US" sz="9600" dirty="0"/>
          </a:p>
          <a:p>
            <a:endParaRPr lang="en-US" dirty="0"/>
          </a:p>
        </p:txBody>
      </p:sp>
    </p:spTree>
    <p:extLst>
      <p:ext uri="{BB962C8B-B14F-4D97-AF65-F5344CB8AC3E}">
        <p14:creationId xmlns:p14="http://schemas.microsoft.com/office/powerpoint/2010/main" val="40718109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b="1" dirty="0" smtClean="0"/>
              <a:t>According to Vermont Department of Health guidance, what risk level to BIs, PSIs, PMs, BAs and Coordinators fall under?</a:t>
            </a:r>
          </a:p>
          <a:p>
            <a:pPr marL="0" indent="0">
              <a:buNone/>
            </a:pPr>
            <a:endParaRPr lang="en-US" dirty="0" smtClean="0"/>
          </a:p>
          <a:p>
            <a:pPr marL="0" indent="0">
              <a:buNone/>
            </a:pPr>
            <a:r>
              <a:rPr lang="en-US" dirty="0" smtClean="0"/>
              <a:t>Medium </a:t>
            </a:r>
          </a:p>
          <a:p>
            <a:pPr marL="0" indent="0">
              <a:buNone/>
            </a:pPr>
            <a:endParaRPr lang="en-US" dirty="0" smtClean="0"/>
          </a:p>
          <a:p>
            <a:r>
              <a:rPr lang="en-US" b="1" dirty="0" smtClean="0"/>
              <a:t>What are staff required to wear at all times while working with a client or on-site?</a:t>
            </a:r>
          </a:p>
          <a:p>
            <a:pPr marL="0" indent="0">
              <a:buNone/>
            </a:pPr>
            <a:endParaRPr lang="en-US" dirty="0" smtClean="0"/>
          </a:p>
          <a:p>
            <a:pPr marL="0" indent="0">
              <a:buNone/>
            </a:pPr>
            <a:r>
              <a:rPr lang="en-US" dirty="0" smtClean="0"/>
              <a:t>Facemask</a:t>
            </a:r>
            <a:endParaRPr lang="en-US" dirty="0"/>
          </a:p>
        </p:txBody>
      </p:sp>
      <p:sp>
        <p:nvSpPr>
          <p:cNvPr id="5"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t>ASR #3 &amp; 4</a:t>
            </a:r>
            <a:endParaRPr lang="en-US" b="1" dirty="0"/>
          </a:p>
        </p:txBody>
      </p:sp>
    </p:spTree>
    <p:extLst>
      <p:ext uri="{BB962C8B-B14F-4D97-AF65-F5344CB8AC3E}">
        <p14:creationId xmlns:p14="http://schemas.microsoft.com/office/powerpoint/2010/main" val="2701041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left)">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2"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wipe(right)">
                                      <p:cBhvr>
                                        <p:cTn id="1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
            <a:ext cx="7772400" cy="761999"/>
          </a:xfrm>
        </p:spPr>
        <p:txBody>
          <a:bodyPr>
            <a:normAutofit/>
          </a:bodyPr>
          <a:lstStyle/>
          <a:p>
            <a:r>
              <a:rPr lang="en-US" sz="3200" dirty="0" smtClean="0"/>
              <a:t>Considerations for Clients</a:t>
            </a:r>
            <a:endParaRPr lang="en-US" sz="3200" dirty="0"/>
          </a:p>
        </p:txBody>
      </p:sp>
      <p:sp>
        <p:nvSpPr>
          <p:cNvPr id="3" name="Subtitle 2"/>
          <p:cNvSpPr>
            <a:spLocks noGrp="1"/>
          </p:cNvSpPr>
          <p:nvPr>
            <p:ph type="subTitle" idx="1"/>
          </p:nvPr>
        </p:nvSpPr>
        <p:spPr>
          <a:xfrm>
            <a:off x="381000" y="914400"/>
            <a:ext cx="8382000" cy="5867400"/>
          </a:xfrm>
        </p:spPr>
        <p:txBody>
          <a:bodyPr>
            <a:normAutofit fontScale="25000" lnSpcReduction="20000"/>
          </a:bodyPr>
          <a:lstStyle/>
          <a:p>
            <a:pPr marL="685800" indent="-685800" algn="l">
              <a:buFont typeface="Arial" panose="020B0604020202020204" pitchFamily="34" charset="0"/>
              <a:buChar char="•"/>
            </a:pPr>
            <a:r>
              <a:rPr lang="en-US" sz="7200" dirty="0" smtClean="0">
                <a:solidFill>
                  <a:schemeClr val="tx1"/>
                </a:solidFill>
              </a:rPr>
              <a:t>Cloth </a:t>
            </a:r>
            <a:r>
              <a:rPr lang="en-US" sz="7200" dirty="0">
                <a:solidFill>
                  <a:schemeClr val="tx1"/>
                </a:solidFill>
              </a:rPr>
              <a:t>facial coverings for clients are recommended at the S</a:t>
            </a:r>
            <a:r>
              <a:rPr lang="en-US" sz="7200" baseline="30000" dirty="0">
                <a:solidFill>
                  <a:schemeClr val="tx1"/>
                </a:solidFill>
              </a:rPr>
              <a:t>D</a:t>
            </a:r>
            <a:r>
              <a:rPr lang="en-US" sz="7200" dirty="0">
                <a:solidFill>
                  <a:schemeClr val="tx1"/>
                </a:solidFill>
              </a:rPr>
              <a:t> Office</a:t>
            </a:r>
            <a:r>
              <a:rPr lang="en-US" sz="7200" dirty="0" smtClean="0">
                <a:solidFill>
                  <a:schemeClr val="tx1"/>
                </a:solidFill>
              </a:rPr>
              <a:t>.</a:t>
            </a:r>
            <a:endParaRPr lang="en-US" sz="7200" dirty="0">
              <a:solidFill>
                <a:schemeClr val="tx1"/>
              </a:solidFill>
            </a:endParaRPr>
          </a:p>
          <a:p>
            <a:pPr marL="685800" lvl="0" indent="-685800" algn="l" fontAlgn="base">
              <a:buFont typeface="Arial" panose="020B0604020202020204" pitchFamily="34" charset="0"/>
              <a:buChar char="•"/>
            </a:pPr>
            <a:r>
              <a:rPr lang="en-US" sz="7200" dirty="0">
                <a:solidFill>
                  <a:schemeClr val="tx1"/>
                </a:solidFill>
              </a:rPr>
              <a:t>Clients who have a medical/behavioral reason for not wearing a cloth facial covering will not be required to wear one</a:t>
            </a:r>
            <a:r>
              <a:rPr lang="en-US" sz="7200" dirty="0" smtClean="0">
                <a:solidFill>
                  <a:schemeClr val="tx1"/>
                </a:solidFill>
              </a:rPr>
              <a:t>.</a:t>
            </a:r>
            <a:endParaRPr lang="en-US" sz="7200" dirty="0">
              <a:solidFill>
                <a:schemeClr val="tx1"/>
              </a:solidFill>
            </a:endParaRPr>
          </a:p>
          <a:p>
            <a:pPr marL="685800" lvl="0" indent="-685800" algn="l" fontAlgn="base">
              <a:buFont typeface="Arial" panose="020B0604020202020204" pitchFamily="34" charset="0"/>
              <a:buChar char="•"/>
            </a:pPr>
            <a:r>
              <a:rPr lang="en-US" sz="7200" dirty="0">
                <a:solidFill>
                  <a:schemeClr val="tx1"/>
                </a:solidFill>
              </a:rPr>
              <a:t>Clients will be required to wear cloth facial coverings when accessing the community or in order to participate in small group activities (2-4 clients in a single space engaging in a shared activity and from separate households, each with 1:1 support) when possible. While there will be no instances of large group gatherings, small groups may occur based on clients’ goals.</a:t>
            </a:r>
          </a:p>
          <a:p>
            <a:pPr marL="685800" lvl="0" indent="-685800" algn="l" fontAlgn="base">
              <a:buFont typeface="Arial" panose="020B0604020202020204" pitchFamily="34" charset="0"/>
              <a:buChar char="•"/>
            </a:pPr>
            <a:r>
              <a:rPr lang="en-US" sz="7200" dirty="0">
                <a:solidFill>
                  <a:schemeClr val="tx1"/>
                </a:solidFill>
              </a:rPr>
              <a:t>Tolerance training can be provided if/when appropriate to do so. Providers and staff may take off their facial covering in very select instances, </a:t>
            </a:r>
            <a:r>
              <a:rPr lang="en-US" sz="7200" dirty="0" smtClean="0">
                <a:solidFill>
                  <a:schemeClr val="tx1"/>
                </a:solidFill>
              </a:rPr>
              <a:t>such as </a:t>
            </a:r>
            <a:r>
              <a:rPr lang="en-US" sz="7200" dirty="0">
                <a:solidFill>
                  <a:schemeClr val="tx1"/>
                </a:solidFill>
              </a:rPr>
              <a:t>when a parent/caregiver is hearing impaired and reads lips to communicate. </a:t>
            </a:r>
          </a:p>
          <a:p>
            <a:pPr marL="685800" lvl="0" indent="-685800" algn="l" fontAlgn="base">
              <a:buFont typeface="Arial" panose="020B0604020202020204" pitchFamily="34" charset="0"/>
              <a:buChar char="•"/>
            </a:pPr>
            <a:r>
              <a:rPr lang="en-US" sz="7200" dirty="0">
                <a:solidFill>
                  <a:schemeClr val="tx1"/>
                </a:solidFill>
              </a:rPr>
              <a:t>Clients will be encouraged to join </a:t>
            </a:r>
            <a:r>
              <a:rPr lang="en-US" sz="7200" dirty="0" smtClean="0">
                <a:solidFill>
                  <a:schemeClr val="tx1"/>
                </a:solidFill>
              </a:rPr>
              <a:t>adults </a:t>
            </a:r>
            <a:r>
              <a:rPr lang="en-US" sz="7200" dirty="0">
                <a:solidFill>
                  <a:schemeClr val="tx1"/>
                </a:solidFill>
              </a:rPr>
              <a:t>in behaviors that prevent the spread of germs.</a:t>
            </a:r>
          </a:p>
          <a:p>
            <a:pPr marL="685800" lvl="0" indent="-685800" algn="l" fontAlgn="base">
              <a:buFont typeface="Arial" panose="020B0604020202020204" pitchFamily="34" charset="0"/>
              <a:buChar char="•"/>
            </a:pPr>
            <a:r>
              <a:rPr lang="en-US" sz="7200" dirty="0">
                <a:solidFill>
                  <a:schemeClr val="tx1"/>
                </a:solidFill>
              </a:rPr>
              <a:t>It is developmentally appropriate for clients to wear cloth facial coverings when clients can properly put on, take off, and not touch or suck on the covering.</a:t>
            </a:r>
          </a:p>
          <a:p>
            <a:pPr marL="685800" lvl="0" indent="-685800" algn="l" fontAlgn="base">
              <a:buFont typeface="Arial" panose="020B0604020202020204" pitchFamily="34" charset="0"/>
              <a:buChar char="•"/>
            </a:pPr>
            <a:r>
              <a:rPr lang="en-US" sz="7200" dirty="0">
                <a:solidFill>
                  <a:schemeClr val="tx1"/>
                </a:solidFill>
              </a:rPr>
              <a:t>Clients can remove facial coverings during outdoor activities when they can maintain physical distancing and have ready access to put them back on as needed when activity stops.</a:t>
            </a:r>
          </a:p>
          <a:p>
            <a:pPr marL="685800" lvl="0" indent="-685800" algn="l" fontAlgn="base">
              <a:buFont typeface="Arial" panose="020B0604020202020204" pitchFamily="34" charset="0"/>
              <a:buChar char="•"/>
            </a:pPr>
            <a:r>
              <a:rPr lang="en-US" sz="7200" dirty="0">
                <a:solidFill>
                  <a:schemeClr val="tx1"/>
                </a:solidFill>
              </a:rPr>
              <a:t>Facial coverings should not be worn while sleeping, eating, or swimming. Staff should always attempt to use the best conservative and functional approach to also practice social distancing during meal times.</a:t>
            </a:r>
          </a:p>
          <a:p>
            <a:endParaRPr lang="en-US" dirty="0"/>
          </a:p>
        </p:txBody>
      </p:sp>
    </p:spTree>
    <p:extLst>
      <p:ext uri="{BB962C8B-B14F-4D97-AF65-F5344CB8AC3E}">
        <p14:creationId xmlns:p14="http://schemas.microsoft.com/office/powerpoint/2010/main" val="5664178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a:solidFill>
                  <a:schemeClr val="tx1"/>
                </a:solidFill>
              </a:rPr>
              <a:t>It is required that all staff </a:t>
            </a:r>
            <a:r>
              <a:rPr lang="en-US" dirty="0" smtClean="0">
                <a:solidFill>
                  <a:schemeClr val="tx1"/>
                </a:solidFill>
              </a:rPr>
              <a:t>wear face </a:t>
            </a:r>
            <a:r>
              <a:rPr lang="en-US" dirty="0">
                <a:solidFill>
                  <a:schemeClr val="tx1"/>
                </a:solidFill>
              </a:rPr>
              <a:t>masks/PPE while providing care. S</a:t>
            </a:r>
            <a:r>
              <a:rPr lang="en-US" baseline="30000" dirty="0">
                <a:solidFill>
                  <a:schemeClr val="tx1"/>
                </a:solidFill>
              </a:rPr>
              <a:t>D</a:t>
            </a:r>
            <a:r>
              <a:rPr lang="en-US" dirty="0">
                <a:solidFill>
                  <a:schemeClr val="tx1"/>
                </a:solidFill>
              </a:rPr>
              <a:t> will provide face masks/PPE to staff daily. </a:t>
            </a:r>
          </a:p>
          <a:p>
            <a:pPr lvl="0" fontAlgn="base"/>
            <a:r>
              <a:rPr lang="en-US" dirty="0">
                <a:solidFill>
                  <a:schemeClr val="tx1"/>
                </a:solidFill>
              </a:rPr>
              <a:t>Staff should always attempt to use the best conservative and functional approach to practice social distancing when they need a break, food, or water, and when a client is eating.</a:t>
            </a:r>
          </a:p>
          <a:p>
            <a:pPr lvl="0" fontAlgn="base"/>
            <a:r>
              <a:rPr lang="en-US" dirty="0">
                <a:solidFill>
                  <a:schemeClr val="tx1"/>
                </a:solidFill>
              </a:rPr>
              <a:t>Face masks should not be worn while sleeping, eating, or swimming. Staff should always attempt to use the best conservative and functional approach to also practice social distancing during these times.</a:t>
            </a:r>
          </a:p>
          <a:p>
            <a:pPr lvl="0" fontAlgn="base"/>
            <a:r>
              <a:rPr lang="en-US" dirty="0">
                <a:solidFill>
                  <a:schemeClr val="tx1"/>
                </a:solidFill>
              </a:rPr>
              <a:t>Staff may remove facial coverings </a:t>
            </a:r>
            <a:r>
              <a:rPr lang="en-US" u="sng" dirty="0">
                <a:solidFill>
                  <a:schemeClr val="tx1"/>
                </a:solidFill>
              </a:rPr>
              <a:t>indoors</a:t>
            </a:r>
            <a:r>
              <a:rPr lang="en-US" dirty="0">
                <a:solidFill>
                  <a:schemeClr val="tx1"/>
                </a:solidFill>
              </a:rPr>
              <a:t> for brief periods of time including during eating and drinking </a:t>
            </a:r>
            <a:r>
              <a:rPr lang="en-US" dirty="0" smtClean="0">
                <a:solidFill>
                  <a:schemeClr val="tx1"/>
                </a:solidFill>
              </a:rPr>
              <a:t>,while </a:t>
            </a:r>
            <a:r>
              <a:rPr lang="en-US" dirty="0">
                <a:solidFill>
                  <a:schemeClr val="tx1"/>
                </a:solidFill>
              </a:rPr>
              <a:t>also using best-judgement </a:t>
            </a:r>
            <a:r>
              <a:rPr lang="en-US" dirty="0" smtClean="0">
                <a:solidFill>
                  <a:schemeClr val="tx1"/>
                </a:solidFill>
              </a:rPr>
              <a:t>in distancing </a:t>
            </a:r>
            <a:r>
              <a:rPr lang="en-US" dirty="0">
                <a:solidFill>
                  <a:schemeClr val="tx1"/>
                </a:solidFill>
              </a:rPr>
              <a:t>and orienting away from others.</a:t>
            </a:r>
          </a:p>
          <a:p>
            <a:endParaRPr lang="en-US" dirty="0"/>
          </a:p>
        </p:txBody>
      </p:sp>
      <p:sp>
        <p:nvSpPr>
          <p:cNvPr id="2" name="Title 1"/>
          <p:cNvSpPr>
            <a:spLocks noGrp="1"/>
          </p:cNvSpPr>
          <p:nvPr>
            <p:ph type="title"/>
          </p:nvPr>
        </p:nvSpPr>
        <p:spPr/>
        <p:txBody>
          <a:bodyPr/>
          <a:lstStyle/>
          <a:p>
            <a:r>
              <a:rPr lang="en-US" dirty="0" smtClean="0"/>
              <a:t>Considerations for Staff</a:t>
            </a:r>
            <a:endParaRPr lang="en-US" dirty="0"/>
          </a:p>
        </p:txBody>
      </p:sp>
    </p:spTree>
    <p:extLst>
      <p:ext uri="{BB962C8B-B14F-4D97-AF65-F5344CB8AC3E}">
        <p14:creationId xmlns:p14="http://schemas.microsoft.com/office/powerpoint/2010/main" val="36646855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81000"/>
            <a:ext cx="7772400" cy="708025"/>
          </a:xfrm>
        </p:spPr>
        <p:txBody>
          <a:bodyPr>
            <a:normAutofit fontScale="90000"/>
          </a:bodyPr>
          <a:lstStyle/>
          <a:p>
            <a:r>
              <a:rPr lang="en-US" dirty="0" smtClean="0"/>
              <a:t>Face Shields</a:t>
            </a:r>
            <a:endParaRPr lang="en-US" dirty="0"/>
          </a:p>
        </p:txBody>
      </p:sp>
      <p:sp>
        <p:nvSpPr>
          <p:cNvPr id="3" name="Subtitle 2"/>
          <p:cNvSpPr>
            <a:spLocks noGrp="1"/>
          </p:cNvSpPr>
          <p:nvPr>
            <p:ph type="subTitle" idx="1"/>
          </p:nvPr>
        </p:nvSpPr>
        <p:spPr>
          <a:xfrm>
            <a:off x="457200" y="1219200"/>
            <a:ext cx="8001000" cy="3886200"/>
          </a:xfrm>
        </p:spPr>
        <p:txBody>
          <a:bodyPr>
            <a:normAutofit/>
          </a:bodyPr>
          <a:lstStyle/>
          <a:p>
            <a:pPr algn="l"/>
            <a:r>
              <a:rPr lang="en-US" b="1" u="sng" dirty="0">
                <a:solidFill>
                  <a:schemeClr val="tx1"/>
                </a:solidFill>
              </a:rPr>
              <a:t>Face shields:</a:t>
            </a:r>
            <a:r>
              <a:rPr lang="en-US" b="1" dirty="0">
                <a:solidFill>
                  <a:schemeClr val="tx1"/>
                </a:solidFill>
              </a:rPr>
              <a:t> The use of clear facial shields is allowable. Face shields should extend below the chin, to the ears on both </a:t>
            </a:r>
            <a:r>
              <a:rPr lang="en-US" b="1" dirty="0" smtClean="0">
                <a:solidFill>
                  <a:schemeClr val="tx1"/>
                </a:solidFill>
              </a:rPr>
              <a:t>sides, and </a:t>
            </a:r>
            <a:r>
              <a:rPr lang="en-US" b="1" dirty="0">
                <a:solidFill>
                  <a:schemeClr val="tx1"/>
                </a:solidFill>
              </a:rPr>
              <a:t>there should be no exposed gap between the forehead and the child’s headpiece. They should be cleaned if condensation or droplets are visible on the inside of the shield. They should also be cleaned regularly and handled like face coverings when putting on or removing (e.g. wash hands after handling). Face shields will be used in conjunction with a face mask and primarily used by the Safety Officers during screenings and by staff whose clients currently do not wear a face covering. This does not include younger clients, such those in the S</a:t>
            </a:r>
            <a:r>
              <a:rPr lang="en-US" b="1" baseline="30000" dirty="0">
                <a:solidFill>
                  <a:schemeClr val="tx1"/>
                </a:solidFill>
              </a:rPr>
              <a:t>D</a:t>
            </a:r>
            <a:r>
              <a:rPr lang="en-US" b="1" dirty="0">
                <a:solidFill>
                  <a:schemeClr val="tx1"/>
                </a:solidFill>
              </a:rPr>
              <a:t> Sparklers. </a:t>
            </a:r>
            <a:r>
              <a:rPr lang="en-US" b="1" dirty="0" smtClean="0">
                <a:solidFill>
                  <a:schemeClr val="tx1"/>
                </a:solidFill>
              </a:rPr>
              <a:t>Face shields may </a:t>
            </a:r>
            <a:r>
              <a:rPr lang="en-US" b="1" dirty="0">
                <a:solidFill>
                  <a:schemeClr val="tx1"/>
                </a:solidFill>
              </a:rPr>
              <a:t>also be provided to any staff that are concerned about secretions while working with a client.</a:t>
            </a:r>
          </a:p>
        </p:txBody>
      </p:sp>
    </p:spTree>
    <p:extLst>
      <p:ext uri="{BB962C8B-B14F-4D97-AF65-F5344CB8AC3E}">
        <p14:creationId xmlns:p14="http://schemas.microsoft.com/office/powerpoint/2010/main" val="18495590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8600"/>
            <a:ext cx="7772400" cy="1470025"/>
          </a:xfrm>
        </p:spPr>
        <p:txBody>
          <a:bodyPr/>
          <a:lstStyle/>
          <a:p>
            <a:r>
              <a:rPr lang="en-US" dirty="0" smtClean="0"/>
              <a:t>Considerations for Families</a:t>
            </a:r>
            <a:endParaRPr lang="en-US" dirty="0"/>
          </a:p>
        </p:txBody>
      </p:sp>
      <p:sp>
        <p:nvSpPr>
          <p:cNvPr id="3" name="Subtitle 2"/>
          <p:cNvSpPr>
            <a:spLocks noGrp="1"/>
          </p:cNvSpPr>
          <p:nvPr>
            <p:ph type="subTitle" idx="1"/>
          </p:nvPr>
        </p:nvSpPr>
        <p:spPr>
          <a:xfrm>
            <a:off x="762000" y="1600200"/>
            <a:ext cx="7924800" cy="4038600"/>
          </a:xfrm>
        </p:spPr>
        <p:txBody>
          <a:bodyPr>
            <a:normAutofit/>
          </a:bodyPr>
          <a:lstStyle/>
          <a:p>
            <a:r>
              <a:rPr lang="en-US" dirty="0">
                <a:solidFill>
                  <a:schemeClr val="tx1"/>
                </a:solidFill>
              </a:rPr>
              <a:t>Adults doing drop-off and pick-up are </a:t>
            </a:r>
            <a:r>
              <a:rPr lang="en-US" b="1" dirty="0">
                <a:solidFill>
                  <a:schemeClr val="tx1"/>
                </a:solidFill>
              </a:rPr>
              <a:t>required</a:t>
            </a:r>
            <a:r>
              <a:rPr lang="en-US" dirty="0">
                <a:solidFill>
                  <a:schemeClr val="tx1"/>
                </a:solidFill>
              </a:rPr>
              <a:t> to wear cloth facial coverings. This includes during at-home screenings where S</a:t>
            </a:r>
            <a:r>
              <a:rPr lang="en-US" baseline="30000" dirty="0">
                <a:solidFill>
                  <a:schemeClr val="tx1"/>
                </a:solidFill>
              </a:rPr>
              <a:t>D</a:t>
            </a:r>
            <a:r>
              <a:rPr lang="en-US" dirty="0">
                <a:solidFill>
                  <a:schemeClr val="tx1"/>
                </a:solidFill>
              </a:rPr>
              <a:t> staff are transporting a client. Instructions for wearing face masks and cloth facial covering and making cloth facial coverings can be found on the </a:t>
            </a:r>
            <a:r>
              <a:rPr lang="en-US" u="sng" dirty="0">
                <a:solidFill>
                  <a:schemeClr val="tx1"/>
                </a:solidFill>
                <a:hlinkClick r:id="rId2"/>
              </a:rPr>
              <a:t>CDC website</a:t>
            </a:r>
            <a:r>
              <a:rPr lang="en-US" dirty="0">
                <a:solidFill>
                  <a:schemeClr val="tx1"/>
                </a:solidFill>
              </a:rPr>
              <a:t>.</a:t>
            </a:r>
          </a:p>
          <a:p>
            <a:r>
              <a:rPr lang="en-US" dirty="0">
                <a:solidFill>
                  <a:schemeClr val="tx1"/>
                </a:solidFill>
              </a:rPr>
              <a:t>Family members must also wear facial coverings when within 6 feet of clients and staff within home-based settings.</a:t>
            </a:r>
          </a:p>
          <a:p>
            <a:endParaRPr lang="en-US" dirty="0"/>
          </a:p>
        </p:txBody>
      </p:sp>
    </p:spTree>
    <p:extLst>
      <p:ext uri="{BB962C8B-B14F-4D97-AF65-F5344CB8AC3E}">
        <p14:creationId xmlns:p14="http://schemas.microsoft.com/office/powerpoint/2010/main" val="16292019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525963"/>
          </a:xfrm>
        </p:spPr>
        <p:txBody>
          <a:bodyPr>
            <a:normAutofit fontScale="25000" lnSpcReduction="20000"/>
          </a:bodyPr>
          <a:lstStyle/>
          <a:p>
            <a:r>
              <a:rPr lang="en-US" sz="7200" b="1" dirty="0"/>
              <a:t>Putting on a </a:t>
            </a:r>
            <a:r>
              <a:rPr lang="en-US" sz="7200" b="1" dirty="0" smtClean="0"/>
              <a:t>Facemask:</a:t>
            </a:r>
            <a:endParaRPr lang="en-US" sz="7200" dirty="0"/>
          </a:p>
          <a:p>
            <a:pPr marL="0" indent="0">
              <a:buNone/>
            </a:pPr>
            <a:endParaRPr lang="en-US" sz="7200" dirty="0"/>
          </a:p>
          <a:p>
            <a:r>
              <a:rPr lang="en-US" sz="7200" u="sng" dirty="0">
                <a:hlinkClick r:id="rId2"/>
              </a:rPr>
              <a:t>https://www.cdc.gov/coronavirus/2019-ncov/prevent-getting-sick/how-to-wear-cloth-face-coverings.html</a:t>
            </a:r>
            <a:endParaRPr lang="en-US" sz="7200" dirty="0"/>
          </a:p>
          <a:p>
            <a:pPr marL="0" indent="0">
              <a:buNone/>
            </a:pPr>
            <a:endParaRPr lang="en-US" sz="7200" dirty="0"/>
          </a:p>
          <a:p>
            <a:r>
              <a:rPr lang="en-US" sz="7200" u="sng" dirty="0">
                <a:hlinkClick r:id="rId3"/>
              </a:rPr>
              <a:t>https://www.youtube.com/watch?v=E0uuXr_Axcs&amp;feature=youtu.be</a:t>
            </a:r>
            <a:endParaRPr lang="en-US" sz="7200" dirty="0"/>
          </a:p>
          <a:p>
            <a:pPr marL="0" indent="0">
              <a:buNone/>
            </a:pPr>
            <a:endParaRPr lang="en-US" sz="7200" dirty="0"/>
          </a:p>
          <a:p>
            <a:r>
              <a:rPr lang="en-US" sz="7200" b="1" dirty="0"/>
              <a:t>Putting on disposable gloves:</a:t>
            </a:r>
            <a:endParaRPr lang="en-US" sz="7200" dirty="0"/>
          </a:p>
          <a:p>
            <a:pPr marL="0" indent="0">
              <a:buNone/>
            </a:pPr>
            <a:endParaRPr lang="en-US" sz="7200" dirty="0"/>
          </a:p>
          <a:p>
            <a:r>
              <a:rPr lang="en-US" sz="7200" u="sng" dirty="0">
                <a:hlinkClick r:id="rId4"/>
              </a:rPr>
              <a:t>https://www.cdc.gov/vhf/ebola/hcp/ppe-training/n95respirator_coveralls/donning_12.html</a:t>
            </a:r>
            <a:endParaRPr lang="en-US" sz="7200" dirty="0"/>
          </a:p>
          <a:p>
            <a:pPr marL="0" indent="0">
              <a:buNone/>
            </a:pPr>
            <a:endParaRPr lang="en-US" sz="7200" dirty="0"/>
          </a:p>
          <a:p>
            <a:r>
              <a:rPr lang="en-US" sz="7200" b="1" dirty="0"/>
              <a:t>Taking off disposable gloves:</a:t>
            </a:r>
            <a:endParaRPr lang="en-US" sz="7200" dirty="0"/>
          </a:p>
          <a:p>
            <a:pPr marL="0" indent="0">
              <a:buNone/>
            </a:pPr>
            <a:endParaRPr lang="en-US" sz="7200" dirty="0"/>
          </a:p>
          <a:p>
            <a:r>
              <a:rPr lang="en-US" sz="7200" u="sng" dirty="0">
                <a:hlinkClick r:id="rId5"/>
              </a:rPr>
              <a:t>https://www.cdc.gov/vhf/ebola/hcp/ppe-training/n95respirator_coveralls/doffing_06.html</a:t>
            </a:r>
            <a:endParaRPr lang="en-US" sz="7200" dirty="0"/>
          </a:p>
          <a:p>
            <a:pPr marL="0" indent="0">
              <a:buNone/>
            </a:pPr>
            <a:endParaRPr lang="en-US" sz="7200" dirty="0"/>
          </a:p>
          <a:p>
            <a:pPr marL="0" indent="0">
              <a:buNone/>
            </a:pPr>
            <a:endParaRPr lang="en-US" dirty="0"/>
          </a:p>
        </p:txBody>
      </p:sp>
      <p:sp>
        <p:nvSpPr>
          <p:cNvPr id="2" name="Title 1"/>
          <p:cNvSpPr>
            <a:spLocks noGrp="1"/>
          </p:cNvSpPr>
          <p:nvPr>
            <p:ph type="title"/>
          </p:nvPr>
        </p:nvSpPr>
        <p:spPr>
          <a:xfrm>
            <a:off x="457200" y="152400"/>
            <a:ext cx="8229600" cy="1143000"/>
          </a:xfrm>
        </p:spPr>
        <p:txBody>
          <a:bodyPr/>
          <a:lstStyle/>
          <a:p>
            <a:r>
              <a:rPr lang="en-US" dirty="0" smtClean="0"/>
              <a:t>Application of PPE</a:t>
            </a:r>
            <a:endParaRPr lang="en-US" dirty="0"/>
          </a:p>
        </p:txBody>
      </p:sp>
    </p:spTree>
    <p:extLst>
      <p:ext uri="{BB962C8B-B14F-4D97-AF65-F5344CB8AC3E}">
        <p14:creationId xmlns:p14="http://schemas.microsoft.com/office/powerpoint/2010/main" val="3703556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67000"/>
            <a:ext cx="8229600" cy="3459163"/>
          </a:xfrm>
        </p:spPr>
        <p:txBody>
          <a:bodyPr/>
          <a:lstStyle/>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r>
              <a:rPr lang="en-US" sz="4000" dirty="0" smtClean="0">
                <a:latin typeface="Castellar" panose="020A0402060406010301" pitchFamily="18" charset="0"/>
              </a:rPr>
              <a:t>Wash You Hands</a:t>
            </a:r>
            <a:endParaRPr lang="en-US" sz="4000" dirty="0">
              <a:latin typeface="Castellar" panose="020A0402060406010301" pitchFamily="18" charset="0"/>
            </a:endParaRPr>
          </a:p>
        </p:txBody>
      </p:sp>
      <p:sp>
        <p:nvSpPr>
          <p:cNvPr id="2" name="Title 1"/>
          <p:cNvSpPr>
            <a:spLocks noGrp="1"/>
          </p:cNvSpPr>
          <p:nvPr>
            <p:ph type="title"/>
          </p:nvPr>
        </p:nvSpPr>
        <p:spPr>
          <a:xfrm>
            <a:off x="457200" y="1905000"/>
            <a:ext cx="8229600" cy="1143000"/>
          </a:xfrm>
        </p:spPr>
        <p:txBody>
          <a:bodyPr>
            <a:noAutofit/>
          </a:bodyPr>
          <a:lstStyle/>
          <a:p>
            <a:r>
              <a:rPr lang="en-US" sz="3600" b="1" dirty="0" smtClean="0">
                <a:solidFill>
                  <a:schemeClr val="tx2"/>
                </a:solidFill>
              </a:rPr>
              <a:t>What is the first thing you should do before putting on PPE?</a:t>
            </a:r>
            <a:endParaRPr lang="en-US" sz="3600" b="1" dirty="0">
              <a:solidFill>
                <a:schemeClr val="tx2"/>
              </a:solidFill>
            </a:endParaRPr>
          </a:p>
        </p:txBody>
      </p:sp>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t>ASR #5</a:t>
            </a:r>
            <a:endParaRPr lang="en-US" b="1" dirty="0"/>
          </a:p>
        </p:txBody>
      </p:sp>
    </p:spTree>
    <p:extLst>
      <p:ext uri="{BB962C8B-B14F-4D97-AF65-F5344CB8AC3E}">
        <p14:creationId xmlns:p14="http://schemas.microsoft.com/office/powerpoint/2010/main" val="2803198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2000"/>
                                        <p:tgtEl>
                                          <p:spTgt spid="3">
                                            <p:txEl>
                                              <p:pRg st="3" end="3"/>
                                            </p:txEl>
                                          </p:spTgt>
                                        </p:tgtEl>
                                      </p:cBhvr>
                                    </p:animEffect>
                                    <p:anim calcmode="lin" valueType="num">
                                      <p:cBhvr>
                                        <p:cTn id="8"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fontAlgn="auto"/>
            <a:r>
              <a:rPr lang="en-US" dirty="0" smtClean="0"/>
              <a:t>The Exposure Plan and this trainin</a:t>
            </a:r>
            <a:r>
              <a:rPr lang="en-US" dirty="0"/>
              <a:t>g</a:t>
            </a:r>
            <a:r>
              <a:rPr lang="en-US" dirty="0" smtClean="0"/>
              <a:t> </a:t>
            </a:r>
            <a:r>
              <a:rPr lang="en-US" dirty="0"/>
              <a:t>plan </a:t>
            </a:r>
            <a:r>
              <a:rPr lang="en-US" dirty="0" smtClean="0"/>
              <a:t>are living documents and will </a:t>
            </a:r>
            <a:r>
              <a:rPr lang="en-US" dirty="0"/>
              <a:t>be updated regularly as new information becomes available and requirements change over time. When changes to the plan do occur they will be highlighted in yellow and the document will be updated. Staff will be notified via the weekly “Hoopla” email on Wednesdays that changes have occurred and to review the document.</a:t>
            </a:r>
          </a:p>
        </p:txBody>
      </p:sp>
      <p:sp>
        <p:nvSpPr>
          <p:cNvPr id="3" name="Title 2"/>
          <p:cNvSpPr>
            <a:spLocks noGrp="1"/>
          </p:cNvSpPr>
          <p:nvPr>
            <p:ph type="title"/>
          </p:nvPr>
        </p:nvSpPr>
        <p:spPr/>
        <p:txBody>
          <a:bodyPr/>
          <a:lstStyle/>
          <a:p>
            <a:r>
              <a:rPr lang="en-US" dirty="0" smtClean="0"/>
              <a:t>Updates</a:t>
            </a:r>
            <a:endParaRPr lang="en-US" dirty="0"/>
          </a:p>
        </p:txBody>
      </p:sp>
    </p:spTree>
    <p:extLst>
      <p:ext uri="{BB962C8B-B14F-4D97-AF65-F5344CB8AC3E}">
        <p14:creationId xmlns:p14="http://schemas.microsoft.com/office/powerpoint/2010/main" val="31866750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228600"/>
            <a:ext cx="5867399" cy="6476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683644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solidFill>
                  <a:schemeClr val="tx1"/>
                </a:solidFill>
              </a:rPr>
              <a:t>Eating and drinking should only occur outside of client spaces (designated break spaces)</a:t>
            </a:r>
          </a:p>
          <a:p>
            <a:r>
              <a:rPr lang="en-US" dirty="0" smtClean="0">
                <a:solidFill>
                  <a:schemeClr val="tx1"/>
                </a:solidFill>
              </a:rPr>
              <a:t>Discard your facemask when leaving for the day</a:t>
            </a:r>
          </a:p>
          <a:p>
            <a:r>
              <a:rPr lang="en-US" dirty="0" smtClean="0">
                <a:solidFill>
                  <a:schemeClr val="tx1"/>
                </a:solidFill>
              </a:rPr>
              <a:t>If you leave the building and go into public (e.g., go across the street to get a drink), you must use a new facemask upon reentering</a:t>
            </a:r>
          </a:p>
          <a:p>
            <a:r>
              <a:rPr lang="en-US" dirty="0" smtClean="0">
                <a:solidFill>
                  <a:schemeClr val="tx1"/>
                </a:solidFill>
              </a:rPr>
              <a:t>If you do leave and reenter, use a cloth facemask when in public and practice social distancing</a:t>
            </a:r>
            <a:endParaRPr lang="en-US" dirty="0">
              <a:solidFill>
                <a:schemeClr val="tx1"/>
              </a:solidFill>
            </a:endParaRPr>
          </a:p>
        </p:txBody>
      </p:sp>
      <p:sp>
        <p:nvSpPr>
          <p:cNvPr id="2" name="Title 1"/>
          <p:cNvSpPr>
            <a:spLocks noGrp="1"/>
          </p:cNvSpPr>
          <p:nvPr>
            <p:ph type="title"/>
          </p:nvPr>
        </p:nvSpPr>
        <p:spPr/>
        <p:txBody>
          <a:bodyPr/>
          <a:lstStyle/>
          <a:p>
            <a:r>
              <a:rPr lang="en-US" b="1" dirty="0" smtClean="0"/>
              <a:t>Mask usage during the day</a:t>
            </a:r>
            <a:endParaRPr lang="en-US" b="1" dirty="0"/>
          </a:p>
        </p:txBody>
      </p:sp>
    </p:spTree>
    <p:extLst>
      <p:ext uri="{BB962C8B-B14F-4D97-AF65-F5344CB8AC3E}">
        <p14:creationId xmlns:p14="http://schemas.microsoft.com/office/powerpoint/2010/main" val="647831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4343400"/>
          </a:xfrm>
        </p:spPr>
        <p:txBody>
          <a:bodyPr>
            <a:noAutofit/>
          </a:bodyPr>
          <a:lstStyle/>
          <a:p>
            <a:pPr>
              <a:lnSpc>
                <a:spcPct val="120000"/>
              </a:lnSpc>
            </a:pPr>
            <a:r>
              <a:rPr lang="en-US" sz="2000" dirty="0" smtClean="0">
                <a:solidFill>
                  <a:schemeClr val="tx1"/>
                </a:solidFill>
              </a:rPr>
              <a:t>If </a:t>
            </a:r>
            <a:r>
              <a:rPr lang="en-US" sz="2000" dirty="0">
                <a:solidFill>
                  <a:schemeClr val="tx1"/>
                </a:solidFill>
              </a:rPr>
              <a:t>an employee is feeling ill or is running a temperature </a:t>
            </a:r>
            <a:r>
              <a:rPr lang="en-US" sz="2000" dirty="0" smtClean="0">
                <a:solidFill>
                  <a:schemeClr val="tx1"/>
                </a:solidFill>
              </a:rPr>
              <a:t>before they come into work, </a:t>
            </a:r>
            <a:r>
              <a:rPr lang="en-US" sz="2000" dirty="0">
                <a:solidFill>
                  <a:schemeClr val="tx1"/>
                </a:solidFill>
              </a:rPr>
              <a:t>they will follow the standard call out procedure located on our employee website</a:t>
            </a:r>
            <a:r>
              <a:rPr lang="en-US" sz="2000" dirty="0" smtClean="0">
                <a:solidFill>
                  <a:schemeClr val="tx1"/>
                </a:solidFill>
              </a:rPr>
              <a:t>.</a:t>
            </a:r>
          </a:p>
          <a:p>
            <a:pPr>
              <a:lnSpc>
                <a:spcPct val="120000"/>
              </a:lnSpc>
            </a:pPr>
            <a:r>
              <a:rPr lang="en-US" sz="2000" dirty="0" smtClean="0">
                <a:solidFill>
                  <a:schemeClr val="tx1"/>
                </a:solidFill>
              </a:rPr>
              <a:t>Upon </a:t>
            </a:r>
            <a:r>
              <a:rPr lang="en-US" sz="2000" dirty="0">
                <a:solidFill>
                  <a:schemeClr val="tx1"/>
                </a:solidFill>
              </a:rPr>
              <a:t>realizing they will be unavailable for in person </a:t>
            </a:r>
            <a:r>
              <a:rPr lang="en-US" sz="2000" dirty="0" smtClean="0">
                <a:solidFill>
                  <a:schemeClr val="tx1"/>
                </a:solidFill>
              </a:rPr>
              <a:t>work, </a:t>
            </a:r>
            <a:r>
              <a:rPr lang="en-US" sz="2000" dirty="0">
                <a:solidFill>
                  <a:schemeClr val="tx1"/>
                </a:solidFill>
              </a:rPr>
              <a:t>the staff member must call their designated call out person at the number listed in the procedure </a:t>
            </a:r>
            <a:r>
              <a:rPr lang="en-US" sz="2000" dirty="0" smtClean="0">
                <a:solidFill>
                  <a:schemeClr val="tx1"/>
                </a:solidFill>
              </a:rPr>
              <a:t>below. They </a:t>
            </a:r>
            <a:r>
              <a:rPr lang="en-US" sz="2000" dirty="0">
                <a:solidFill>
                  <a:schemeClr val="tx1"/>
                </a:solidFill>
              </a:rPr>
              <a:t>will state they need coverage for their </a:t>
            </a:r>
            <a:r>
              <a:rPr lang="en-US" sz="2000" dirty="0" smtClean="0">
                <a:solidFill>
                  <a:schemeClr val="tx1"/>
                </a:solidFill>
              </a:rPr>
              <a:t>shift, </a:t>
            </a:r>
            <a:r>
              <a:rPr lang="en-US" sz="2000" dirty="0">
                <a:solidFill>
                  <a:schemeClr val="tx1"/>
                </a:solidFill>
              </a:rPr>
              <a:t>including what they were scheduled to do and what times the shift begins and ends. </a:t>
            </a:r>
            <a:endParaRPr lang="en-US" sz="2000" dirty="0" smtClean="0">
              <a:solidFill>
                <a:schemeClr val="tx1"/>
              </a:solidFill>
            </a:endParaRPr>
          </a:p>
          <a:p>
            <a:pPr marL="0" indent="0">
              <a:lnSpc>
                <a:spcPct val="120000"/>
              </a:lnSpc>
              <a:buNone/>
            </a:pPr>
            <a:endParaRPr lang="en-US" sz="2000" dirty="0" smtClean="0"/>
          </a:p>
          <a:p>
            <a:pPr marL="0" indent="0">
              <a:lnSpc>
                <a:spcPct val="120000"/>
              </a:lnSpc>
              <a:buNone/>
            </a:pPr>
            <a:r>
              <a:rPr lang="en-US" sz="2000" u="sng" dirty="0">
                <a:hlinkClick r:id="rId2"/>
              </a:rPr>
              <a:t>http://www.sdemployees.com/wp-content/uploads/2019/08/Call-Out-Letter-2019.pdf</a:t>
            </a:r>
            <a:endParaRPr lang="en-US" sz="2000" dirty="0"/>
          </a:p>
        </p:txBody>
      </p:sp>
      <p:sp>
        <p:nvSpPr>
          <p:cNvPr id="2" name="Title 1"/>
          <p:cNvSpPr>
            <a:spLocks noGrp="1"/>
          </p:cNvSpPr>
          <p:nvPr>
            <p:ph type="title"/>
          </p:nvPr>
        </p:nvSpPr>
        <p:spPr>
          <a:xfrm>
            <a:off x="457200" y="762000"/>
            <a:ext cx="8229600" cy="1252728"/>
          </a:xfrm>
        </p:spPr>
        <p:txBody>
          <a:bodyPr>
            <a:normAutofit fontScale="90000"/>
          </a:bodyPr>
          <a:lstStyle/>
          <a:p>
            <a:r>
              <a:rPr lang="en-US" sz="2700" b="1" u="sng" dirty="0" smtClean="0"/>
              <a:t>How to contact someone at SD Associates if you have a </a:t>
            </a:r>
            <a:r>
              <a:rPr lang="en-US" sz="2700" b="1" u="sng" dirty="0"/>
              <a:t>temperature above 100.4 F </a:t>
            </a:r>
            <a:r>
              <a:rPr lang="en-US" sz="2700" b="1" u="sng" dirty="0" smtClean="0"/>
              <a:t>or </a:t>
            </a:r>
            <a:r>
              <a:rPr lang="en-US" sz="2700" b="1" u="sng" dirty="0"/>
              <a:t>a symptom of </a:t>
            </a:r>
            <a:r>
              <a:rPr lang="en-US" sz="2700" b="1" u="sng" dirty="0" smtClean="0"/>
              <a:t>COVID-19 </a:t>
            </a:r>
            <a:br>
              <a:rPr lang="en-US" sz="2700" b="1" u="sng" dirty="0" smtClean="0"/>
            </a:br>
            <a:r>
              <a:rPr lang="en-US" sz="2700" b="1" u="sng" dirty="0" smtClean="0"/>
              <a:t>(prior to coming into work)</a:t>
            </a:r>
            <a:r>
              <a:rPr lang="en-US" dirty="0"/>
              <a:t/>
            </a:r>
            <a:br>
              <a:rPr lang="en-US" dirty="0"/>
            </a:br>
            <a:endParaRPr lang="en-US" dirty="0"/>
          </a:p>
        </p:txBody>
      </p:sp>
    </p:spTree>
    <p:extLst>
      <p:ext uri="{BB962C8B-B14F-4D97-AF65-F5344CB8AC3E}">
        <p14:creationId xmlns:p14="http://schemas.microsoft.com/office/powerpoint/2010/main" val="97655698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200400"/>
            <a:ext cx="8229600" cy="2925763"/>
          </a:xfrm>
        </p:spPr>
        <p:txBody>
          <a:bodyPr/>
          <a:lstStyle/>
          <a:p>
            <a:pPr marL="0" indent="0" algn="ctr">
              <a:buNone/>
            </a:pPr>
            <a:endParaRPr lang="en-US" dirty="0" smtClean="0"/>
          </a:p>
          <a:p>
            <a:pPr marL="0" indent="0" algn="ctr">
              <a:buNone/>
            </a:pPr>
            <a:endParaRPr lang="en-US" dirty="0"/>
          </a:p>
          <a:p>
            <a:pPr marL="0" indent="0" algn="ctr">
              <a:buNone/>
            </a:pPr>
            <a:endParaRPr lang="en-US" dirty="0" smtClean="0"/>
          </a:p>
          <a:p>
            <a:pPr marL="0" indent="0" algn="ctr">
              <a:buNone/>
            </a:pPr>
            <a:r>
              <a:rPr lang="en-US" dirty="0" smtClean="0"/>
              <a:t>Use the Call-Out Procedure</a:t>
            </a:r>
          </a:p>
          <a:p>
            <a:pPr marL="0" indent="0" algn="ctr">
              <a:buNone/>
            </a:pPr>
            <a:endParaRPr lang="en-US" dirty="0"/>
          </a:p>
        </p:txBody>
      </p:sp>
      <p:sp>
        <p:nvSpPr>
          <p:cNvPr id="2" name="Title 1"/>
          <p:cNvSpPr>
            <a:spLocks noGrp="1"/>
          </p:cNvSpPr>
          <p:nvPr>
            <p:ph type="title"/>
          </p:nvPr>
        </p:nvSpPr>
        <p:spPr>
          <a:xfrm>
            <a:off x="457200" y="2057400"/>
            <a:ext cx="8229600" cy="1143000"/>
          </a:xfrm>
        </p:spPr>
        <p:txBody>
          <a:bodyPr>
            <a:normAutofit/>
          </a:bodyPr>
          <a:lstStyle/>
          <a:p>
            <a:r>
              <a:rPr lang="en-US" sz="3200" b="1" dirty="0" smtClean="0">
                <a:solidFill>
                  <a:schemeClr val="tx2"/>
                </a:solidFill>
              </a:rPr>
              <a:t>What should you do if you are feeling ill or experiencing a symptom of COVID-19?</a:t>
            </a:r>
            <a:endParaRPr lang="en-US" sz="3200" b="1" dirty="0">
              <a:solidFill>
                <a:schemeClr val="tx2"/>
              </a:solidFill>
            </a:endParaRPr>
          </a:p>
        </p:txBody>
      </p:sp>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t>ASR #6</a:t>
            </a:r>
            <a:endParaRPr lang="en-US" b="1" dirty="0"/>
          </a:p>
        </p:txBody>
      </p:sp>
    </p:spTree>
    <p:extLst>
      <p:ext uri="{BB962C8B-B14F-4D97-AF65-F5344CB8AC3E}">
        <p14:creationId xmlns:p14="http://schemas.microsoft.com/office/powerpoint/2010/main" val="3141403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fficeArt object"/>
          <p:cNvPicPr>
            <a:picLocks noGrp="1"/>
          </p:cNvPicPr>
          <p:nvPr>
            <p:ph idx="1"/>
          </p:nvPr>
        </p:nvPicPr>
        <p:blipFill>
          <a:blip r:embed="rId2">
            <a:extLst/>
          </a:blip>
          <a:stretch>
            <a:fillRect/>
          </a:stretch>
        </p:blipFill>
        <p:spPr>
          <a:xfrm>
            <a:off x="533400" y="1447800"/>
            <a:ext cx="7924800" cy="5257800"/>
          </a:xfrm>
          <a:prstGeom prst="rect">
            <a:avLst/>
          </a:prstGeom>
          <a:ln w="12700" cap="flat">
            <a:noFill/>
            <a:miter lim="400000"/>
          </a:ln>
          <a:effectLst/>
        </p:spPr>
      </p:pic>
      <p:sp>
        <p:nvSpPr>
          <p:cNvPr id="2" name="Title 1"/>
          <p:cNvSpPr>
            <a:spLocks noGrp="1"/>
          </p:cNvSpPr>
          <p:nvPr>
            <p:ph type="title"/>
          </p:nvPr>
        </p:nvSpPr>
        <p:spPr>
          <a:xfrm>
            <a:off x="533400" y="457200"/>
            <a:ext cx="8229600" cy="1371600"/>
          </a:xfrm>
        </p:spPr>
        <p:txBody>
          <a:bodyPr>
            <a:normAutofit fontScale="90000"/>
          </a:bodyPr>
          <a:lstStyle/>
          <a:p>
            <a:pPr algn="l"/>
            <a:r>
              <a:rPr lang="en-US" sz="2200" b="1" dirty="0"/>
              <a:t>If a staff person, client, or parent/caregiver has been identified as a close contact to someone who is diagnosed with COVID-19, they should self-quarantine.</a:t>
            </a:r>
            <a:r>
              <a:rPr lang="en-US" dirty="0"/>
              <a:t/>
            </a:r>
            <a:br>
              <a:rPr lang="en-US" dirty="0"/>
            </a:br>
            <a:endParaRPr lang="en-US" dirty="0"/>
          </a:p>
        </p:txBody>
      </p:sp>
    </p:spTree>
    <p:extLst>
      <p:ext uri="{BB962C8B-B14F-4D97-AF65-F5344CB8AC3E}">
        <p14:creationId xmlns:p14="http://schemas.microsoft.com/office/powerpoint/2010/main" val="34410321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750279958"/>
              </p:ext>
            </p:extLst>
          </p:nvPr>
        </p:nvGraphicFramePr>
        <p:xfrm>
          <a:off x="838200" y="533399"/>
          <a:ext cx="7467600" cy="3725851"/>
        </p:xfrm>
        <a:graphic>
          <a:graphicData uri="http://schemas.openxmlformats.org/drawingml/2006/table">
            <a:tbl>
              <a:tblPr firstRow="1" bandRow="1">
                <a:tableStyleId>{5C22544A-7EE6-4342-B048-85BDC9FD1C3A}</a:tableStyleId>
              </a:tblPr>
              <a:tblGrid>
                <a:gridCol w="1866900"/>
                <a:gridCol w="1409700"/>
                <a:gridCol w="1524000"/>
                <a:gridCol w="2667000"/>
              </a:tblGrid>
              <a:tr h="533401">
                <a:tc>
                  <a:txBody>
                    <a:bodyPr/>
                    <a:lstStyle/>
                    <a:p>
                      <a:endParaRPr lang="en-US" dirty="0"/>
                    </a:p>
                  </a:txBody>
                  <a:tcPr/>
                </a:tc>
                <a:tc>
                  <a:txBody>
                    <a:bodyPr/>
                    <a:lstStyle/>
                    <a:p>
                      <a:r>
                        <a:rPr lang="en-US" dirty="0" smtClean="0"/>
                        <a:t>Isolation</a:t>
                      </a:r>
                      <a:endParaRPr lang="en-US" dirty="0"/>
                    </a:p>
                  </a:txBody>
                  <a:tcPr/>
                </a:tc>
                <a:tc>
                  <a:txBody>
                    <a:bodyPr/>
                    <a:lstStyle/>
                    <a:p>
                      <a:r>
                        <a:rPr lang="en-US" dirty="0" smtClean="0"/>
                        <a:t>Quarantine</a:t>
                      </a:r>
                      <a:endParaRPr lang="en-US" dirty="0"/>
                    </a:p>
                  </a:txBody>
                  <a:tcPr/>
                </a:tc>
                <a:tc>
                  <a:txBody>
                    <a:bodyPr/>
                    <a:lstStyle/>
                    <a:p>
                      <a:r>
                        <a:rPr lang="en-US" dirty="0" smtClean="0"/>
                        <a:t>Self-observation</a:t>
                      </a:r>
                      <a:endParaRPr lang="en-US" dirty="0"/>
                    </a:p>
                  </a:txBody>
                  <a:tcPr/>
                </a:tc>
              </a:tr>
              <a:tr h="1064150">
                <a:tc>
                  <a:txBody>
                    <a:bodyPr/>
                    <a:lstStyle/>
                    <a:p>
                      <a:pPr algn="ctr"/>
                      <a:r>
                        <a:rPr lang="en-US" dirty="0" smtClean="0"/>
                        <a:t>Should I stay</a:t>
                      </a:r>
                      <a:r>
                        <a:rPr lang="en-US" baseline="0" dirty="0" smtClean="0"/>
                        <a:t> home under:</a:t>
                      </a:r>
                      <a:endParaRPr lang="en-US" dirty="0"/>
                    </a:p>
                  </a:txBody>
                  <a:tcPr/>
                </a:tc>
                <a:tc>
                  <a:txBody>
                    <a:bodyPr/>
                    <a:lstStyle/>
                    <a:p>
                      <a:pPr algn="ctr"/>
                      <a:r>
                        <a:rPr lang="en-US" dirty="0" smtClean="0"/>
                        <a:t>Yes</a:t>
                      </a:r>
                      <a:endParaRPr lang="en-US" b="0" dirty="0"/>
                    </a:p>
                  </a:txBody>
                  <a:tcPr/>
                </a:tc>
                <a:tc>
                  <a:txBody>
                    <a:bodyPr/>
                    <a:lstStyle/>
                    <a:p>
                      <a:pPr algn="ctr"/>
                      <a:r>
                        <a:rPr lang="en-US" dirty="0" smtClean="0"/>
                        <a:t>Yes</a:t>
                      </a:r>
                      <a:endParaRPr lang="en-US" dirty="0"/>
                    </a:p>
                  </a:txBody>
                  <a:tcPr/>
                </a:tc>
                <a:tc>
                  <a:txBody>
                    <a:bodyPr/>
                    <a:lstStyle/>
                    <a:p>
                      <a:pPr algn="ctr"/>
                      <a:r>
                        <a:rPr lang="en-US" dirty="0" smtClean="0"/>
                        <a:t>Yes, but follow guidance if you go out</a:t>
                      </a:r>
                      <a:endParaRPr lang="en-US" dirty="0"/>
                    </a:p>
                  </a:txBody>
                  <a:tcPr/>
                </a:tc>
              </a:tr>
              <a:tr h="1064150">
                <a:tc>
                  <a:txBody>
                    <a:bodyPr/>
                    <a:lstStyle/>
                    <a:p>
                      <a:pPr algn="ctr"/>
                      <a:r>
                        <a:rPr lang="en-US" dirty="0" smtClean="0"/>
                        <a:t>Can</a:t>
                      </a:r>
                      <a:r>
                        <a:rPr lang="en-US" baseline="0" dirty="0" smtClean="0"/>
                        <a:t> I go to work under:</a:t>
                      </a:r>
                      <a:endParaRPr lang="en-US" dirty="0"/>
                    </a:p>
                  </a:txBody>
                  <a:tcPr/>
                </a:tc>
                <a:tc>
                  <a:txBody>
                    <a:bodyPr/>
                    <a:lstStyle/>
                    <a:p>
                      <a:pPr algn="ctr"/>
                      <a:r>
                        <a:rPr lang="en-US" dirty="0" smtClean="0"/>
                        <a:t>No</a:t>
                      </a:r>
                      <a:endParaRPr lang="en-US" dirty="0"/>
                    </a:p>
                  </a:txBody>
                  <a:tcPr/>
                </a:tc>
                <a:tc>
                  <a:txBody>
                    <a:bodyPr/>
                    <a:lstStyle/>
                    <a:p>
                      <a:pPr algn="ctr"/>
                      <a:r>
                        <a:rPr lang="en-US" dirty="0" smtClean="0"/>
                        <a:t>No</a:t>
                      </a:r>
                      <a:endParaRPr lang="en-US" dirty="0"/>
                    </a:p>
                  </a:txBody>
                  <a:tcPr/>
                </a:tc>
                <a:tc>
                  <a:txBody>
                    <a:bodyPr/>
                    <a:lstStyle/>
                    <a:p>
                      <a:pPr algn="ctr"/>
                      <a:r>
                        <a:rPr lang="en-US" dirty="0" smtClean="0"/>
                        <a:t>Yes, but work from home when possible and follow</a:t>
                      </a:r>
                      <a:r>
                        <a:rPr lang="en-US" baseline="0" dirty="0" smtClean="0"/>
                        <a:t> guidance</a:t>
                      </a:r>
                      <a:endParaRPr lang="en-US" dirty="0"/>
                    </a:p>
                  </a:txBody>
                  <a:tcPr/>
                </a:tc>
              </a:tr>
              <a:tr h="1064150">
                <a:tc>
                  <a:txBody>
                    <a:bodyPr/>
                    <a:lstStyle/>
                    <a:p>
                      <a:pPr algn="ctr"/>
                      <a:r>
                        <a:rPr lang="en-US" dirty="0" smtClean="0"/>
                        <a:t>Can I go outside or get essential items</a:t>
                      </a:r>
                      <a:r>
                        <a:rPr lang="en-US" baseline="0" dirty="0" smtClean="0"/>
                        <a:t> under:</a:t>
                      </a:r>
                      <a:endParaRPr lang="en-US" dirty="0"/>
                    </a:p>
                  </a:txBody>
                  <a:tcPr/>
                </a:tc>
                <a:tc>
                  <a:txBody>
                    <a:bodyPr/>
                    <a:lstStyle/>
                    <a:p>
                      <a:pPr algn="ctr"/>
                      <a:r>
                        <a:rPr lang="en-US" dirty="0" smtClean="0"/>
                        <a:t>No</a:t>
                      </a:r>
                      <a:r>
                        <a:rPr lang="en-US" baseline="0" dirty="0" smtClean="0"/>
                        <a:t> (until you have recovered)</a:t>
                      </a:r>
                      <a:endParaRPr lang="en-US" dirty="0"/>
                    </a:p>
                  </a:txBody>
                  <a:tcPr/>
                </a:tc>
                <a:tc>
                  <a:txBody>
                    <a:bodyPr/>
                    <a:lstStyle/>
                    <a:p>
                      <a:pPr algn="ctr"/>
                      <a:r>
                        <a:rPr lang="en-US" dirty="0" smtClean="0"/>
                        <a:t>No,</a:t>
                      </a:r>
                      <a:r>
                        <a:rPr lang="en-US" baseline="0" dirty="0" smtClean="0"/>
                        <a:t> until 14 days free of symptoms</a:t>
                      </a:r>
                      <a:endParaRPr lang="en-US" dirty="0"/>
                    </a:p>
                  </a:txBody>
                  <a:tcPr/>
                </a:tc>
                <a:tc>
                  <a:txBody>
                    <a:bodyPr/>
                    <a:lstStyle/>
                    <a:p>
                      <a:pPr algn="ctr"/>
                      <a:r>
                        <a:rPr lang="en-US" dirty="0" smtClean="0"/>
                        <a:t>Yes, but wear a mask,</a:t>
                      </a:r>
                      <a:r>
                        <a:rPr lang="en-US" baseline="0" dirty="0" smtClean="0"/>
                        <a:t> wash hands often, and do not touch your face</a:t>
                      </a:r>
                      <a:endParaRPr lang="en-US" dirty="0"/>
                    </a:p>
                  </a:txBody>
                  <a:tcPr/>
                </a:tc>
              </a:tr>
            </a:tbl>
          </a:graphicData>
        </a:graphic>
      </p:graphicFrame>
    </p:spTree>
    <p:extLst>
      <p:ext uri="{BB962C8B-B14F-4D97-AF65-F5344CB8AC3E}">
        <p14:creationId xmlns:p14="http://schemas.microsoft.com/office/powerpoint/2010/main" val="29013148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28600" y="274638"/>
            <a:ext cx="8610600" cy="11430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b="1" dirty="0" smtClean="0"/>
              <a:t>What if I travel to a High Risk location?</a:t>
            </a:r>
            <a:endParaRPr lang="en-US" sz="4000" b="1" dirty="0"/>
          </a:p>
        </p:txBody>
      </p:sp>
      <p:sp>
        <p:nvSpPr>
          <p:cNvPr id="3" name="Content Placeholder 2"/>
          <p:cNvSpPr txBox="1">
            <a:spLocks/>
          </p:cNvSpPr>
          <p:nvPr/>
        </p:nvSpPr>
        <p:spPr>
          <a:xfrm>
            <a:off x="457200" y="1676400"/>
            <a:ext cx="8229600" cy="5059363"/>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Contact your supervisor</a:t>
            </a:r>
            <a:endParaRPr lang="en-US" dirty="0"/>
          </a:p>
          <a:p>
            <a:r>
              <a:rPr lang="en-US" dirty="0" smtClean="0"/>
              <a:t>Quarantine for 14 days</a:t>
            </a:r>
          </a:p>
        </p:txBody>
      </p:sp>
      <p:sp>
        <p:nvSpPr>
          <p:cNvPr id="4" name="Rectangle 3"/>
          <p:cNvSpPr/>
          <p:nvPr/>
        </p:nvSpPr>
        <p:spPr>
          <a:xfrm>
            <a:off x="1371600" y="5791200"/>
            <a:ext cx="6324600" cy="369332"/>
          </a:xfrm>
          <a:prstGeom prst="rect">
            <a:avLst/>
          </a:prstGeom>
        </p:spPr>
        <p:txBody>
          <a:bodyPr wrap="square">
            <a:spAutoFit/>
          </a:bodyPr>
          <a:lstStyle/>
          <a:p>
            <a:r>
              <a:rPr lang="en-US" b="1" dirty="0">
                <a:hlinkClick r:id="rId2"/>
              </a:rPr>
              <a:t>https://accd.vermont.gov/covid-19/restart/cross-state-travel</a:t>
            </a:r>
            <a:endParaRPr lang="en-US" b="1" dirty="0"/>
          </a:p>
        </p:txBody>
      </p:sp>
    </p:spTree>
    <p:extLst>
      <p:ext uri="{BB962C8B-B14F-4D97-AF65-F5344CB8AC3E}">
        <p14:creationId xmlns:p14="http://schemas.microsoft.com/office/powerpoint/2010/main" val="39027575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745163"/>
          </a:xfrm>
        </p:spPr>
        <p:txBody>
          <a:bodyPr>
            <a:normAutofit fontScale="70000" lnSpcReduction="20000"/>
          </a:bodyPr>
          <a:lstStyle/>
          <a:p>
            <a:r>
              <a:rPr lang="en-US" dirty="0">
                <a:solidFill>
                  <a:schemeClr val="tx1"/>
                </a:solidFill>
              </a:rPr>
              <a:t>Contact tracing is a strategy used to identify people who have been in close contact with a person who has tested positive for COVID-19 during their infectious period. </a:t>
            </a:r>
            <a:r>
              <a:rPr lang="en-US" b="1" dirty="0">
                <a:solidFill>
                  <a:schemeClr val="tx1"/>
                </a:solidFill>
              </a:rPr>
              <a:t>Close contact is defined </a:t>
            </a:r>
            <a:r>
              <a:rPr lang="en-US" b="1" dirty="0" smtClean="0">
                <a:solidFill>
                  <a:schemeClr val="tx1"/>
                </a:solidFill>
              </a:rPr>
              <a:t>as being </a:t>
            </a:r>
            <a:r>
              <a:rPr lang="en-US" b="1" dirty="0">
                <a:solidFill>
                  <a:schemeClr val="tx1"/>
                </a:solidFill>
              </a:rPr>
              <a:t>within 6 feet, for a total of 15 minutes or more over a 24-hour period, of someone who has tested positive for COVID-19 during their infectious </a:t>
            </a:r>
            <a:r>
              <a:rPr lang="en-US" b="1" dirty="0" smtClean="0">
                <a:solidFill>
                  <a:schemeClr val="tx1"/>
                </a:solidFill>
              </a:rPr>
              <a:t>period. </a:t>
            </a:r>
            <a:r>
              <a:rPr lang="en-US" dirty="0">
                <a:solidFill>
                  <a:schemeClr val="tx1"/>
                </a:solidFill>
              </a:rPr>
              <a:t>Close contacts are at higher risk of becoming infected, so it is recommended that they quarantine to help prevent spread of the virus. If you believe you have been in close contact with a person with COVID-19, contact your Safety Officer.</a:t>
            </a:r>
          </a:p>
          <a:p>
            <a:pPr marL="0" indent="0">
              <a:buNone/>
            </a:pPr>
            <a:endParaRPr lang="en-US" dirty="0">
              <a:solidFill>
                <a:schemeClr val="tx1"/>
              </a:solidFill>
            </a:endParaRPr>
          </a:p>
          <a:p>
            <a:r>
              <a:rPr lang="en-US" dirty="0">
                <a:solidFill>
                  <a:schemeClr val="tx1"/>
                </a:solidFill>
              </a:rPr>
              <a:t>A contact tracing team from the Vermont Department of Health calls anyone who has tested positive for COVID-19. They ask the person questions about their activities and people they have been in contact with while they were contagious. This helps identify the people who were in close contact with the person diagnosed with COVID-19. These might include family members, classmates, and coworkers.</a:t>
            </a:r>
          </a:p>
          <a:p>
            <a:pPr marL="0" indent="0">
              <a:buNone/>
            </a:pPr>
            <a:endParaRPr lang="en-US" dirty="0">
              <a:solidFill>
                <a:schemeClr val="tx1"/>
              </a:solidFill>
            </a:endParaRPr>
          </a:p>
          <a:p>
            <a:r>
              <a:rPr lang="en-US" dirty="0">
                <a:solidFill>
                  <a:schemeClr val="tx1"/>
                </a:solidFill>
              </a:rPr>
              <a:t>When there is a confirmed case of COVID-19 identified in a childcare and school age </a:t>
            </a:r>
            <a:r>
              <a:rPr lang="en-US" dirty="0" smtClean="0">
                <a:solidFill>
                  <a:schemeClr val="tx1"/>
                </a:solidFill>
              </a:rPr>
              <a:t>camp/care facility, </a:t>
            </a:r>
            <a:r>
              <a:rPr lang="en-US" dirty="0">
                <a:solidFill>
                  <a:schemeClr val="tx1"/>
                </a:solidFill>
              </a:rPr>
              <a:t>a member of the contact tracing team will reach out to the person with COVID-19 to identify who had close contact with them. The contacting tracing team will also reach out to the childcare and school age camp/care administration to determine next steps. The contact tracing team will work with the administration to notify families and staff who were possibly exposed to the virus that causes COVID-19. The Health Department will work with administrators to address and mitigate the situation if more than one case is identified in the childcare and school age </a:t>
            </a:r>
            <a:r>
              <a:rPr lang="en-US" dirty="0" smtClean="0">
                <a:solidFill>
                  <a:schemeClr val="tx1"/>
                </a:solidFill>
              </a:rPr>
              <a:t>camp/care facility.</a:t>
            </a:r>
            <a:endParaRPr lang="en-US" dirty="0">
              <a:solidFill>
                <a:schemeClr val="tx1"/>
              </a:solidFill>
            </a:endParaRPr>
          </a:p>
        </p:txBody>
      </p:sp>
      <p:sp>
        <p:nvSpPr>
          <p:cNvPr id="2" name="Title 1"/>
          <p:cNvSpPr>
            <a:spLocks noGrp="1"/>
          </p:cNvSpPr>
          <p:nvPr>
            <p:ph type="title"/>
          </p:nvPr>
        </p:nvSpPr>
        <p:spPr>
          <a:xfrm>
            <a:off x="9144000" y="914400"/>
            <a:ext cx="3733800" cy="639762"/>
          </a:xfrm>
        </p:spPr>
        <p:txBody>
          <a:bodyPr>
            <a:normAutofit fontScale="90000"/>
          </a:bodyPr>
          <a:lstStyle/>
          <a:p>
            <a:endParaRPr lang="en-US" dirty="0"/>
          </a:p>
        </p:txBody>
      </p:sp>
      <p:sp>
        <p:nvSpPr>
          <p:cNvPr id="4" name="Title 1"/>
          <p:cNvSpPr txBox="1">
            <a:spLocks/>
          </p:cNvSpPr>
          <p:nvPr/>
        </p:nvSpPr>
        <p:spPr>
          <a:xfrm>
            <a:off x="457200" y="274638"/>
            <a:ext cx="8229600" cy="792162"/>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t>Contact Tracing</a:t>
            </a:r>
            <a:endParaRPr lang="en-US" b="1" dirty="0"/>
          </a:p>
        </p:txBody>
      </p:sp>
    </p:spTree>
    <p:extLst>
      <p:ext uri="{BB962C8B-B14F-4D97-AF65-F5344CB8AC3E}">
        <p14:creationId xmlns:p14="http://schemas.microsoft.com/office/powerpoint/2010/main" val="12246410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0"/>
            <a:ext cx="7772400" cy="1470025"/>
          </a:xfrm>
        </p:spPr>
        <p:txBody>
          <a:bodyPr>
            <a:normAutofit/>
          </a:bodyPr>
          <a:lstStyle/>
          <a:p>
            <a:r>
              <a:rPr lang="en-US" sz="3600" b="1" dirty="0" smtClean="0"/>
              <a:t>Additional Contact Tracing Suggestions</a:t>
            </a:r>
            <a:endParaRPr lang="en-US" sz="3600" b="1" dirty="0"/>
          </a:p>
        </p:txBody>
      </p:sp>
      <p:sp>
        <p:nvSpPr>
          <p:cNvPr id="3" name="Subtitle 2"/>
          <p:cNvSpPr>
            <a:spLocks noGrp="1"/>
          </p:cNvSpPr>
          <p:nvPr>
            <p:ph type="subTitle" idx="1"/>
          </p:nvPr>
        </p:nvSpPr>
        <p:spPr>
          <a:xfrm>
            <a:off x="838200" y="2133600"/>
            <a:ext cx="7391400" cy="3505200"/>
          </a:xfrm>
        </p:spPr>
        <p:txBody>
          <a:bodyPr>
            <a:normAutofit/>
          </a:bodyPr>
          <a:lstStyle/>
          <a:p>
            <a:pPr marL="457200" lvl="0" indent="-457200" algn="l" fontAlgn="base">
              <a:buFont typeface="Arial" panose="020B0604020202020204" pitchFamily="34" charset="0"/>
              <a:buChar char="•"/>
            </a:pPr>
            <a:r>
              <a:rPr lang="en-US" dirty="0">
                <a:solidFill>
                  <a:schemeClr val="tx1"/>
                </a:solidFill>
              </a:rPr>
              <a:t>Records will be kept of all staff, clients and outside service providers entering the building each day.</a:t>
            </a:r>
          </a:p>
          <a:p>
            <a:pPr marL="457200" lvl="0" indent="-457200" algn="l" fontAlgn="base">
              <a:buFont typeface="Arial" panose="020B0604020202020204" pitchFamily="34" charset="0"/>
              <a:buChar char="•"/>
            </a:pPr>
            <a:r>
              <a:rPr lang="en-US" dirty="0">
                <a:solidFill>
                  <a:schemeClr val="tx1"/>
                </a:solidFill>
              </a:rPr>
              <a:t>Documentation of what contacts will occur between staff and client, and if those contacts extend outside of the daily pod/section.</a:t>
            </a:r>
          </a:p>
          <a:p>
            <a:pPr marL="457200" lvl="0" indent="-457200" algn="l" fontAlgn="base">
              <a:buFont typeface="Arial" panose="020B0604020202020204" pitchFamily="34" charset="0"/>
              <a:buChar char="•"/>
            </a:pPr>
            <a:r>
              <a:rPr lang="en-US" dirty="0">
                <a:solidFill>
                  <a:schemeClr val="tx1"/>
                </a:solidFill>
              </a:rPr>
              <a:t>Any illnesses that are identified during the daily health screenings will be recorded.</a:t>
            </a:r>
          </a:p>
          <a:p>
            <a:pPr marL="457200" lvl="0" indent="-457200" algn="l" fontAlgn="base">
              <a:buFont typeface="Arial" panose="020B0604020202020204" pitchFamily="34" charset="0"/>
              <a:buChar char="•"/>
            </a:pPr>
            <a:r>
              <a:rPr lang="en-US" dirty="0">
                <a:solidFill>
                  <a:schemeClr val="tx1"/>
                </a:solidFill>
              </a:rPr>
              <a:t>Staff and families are encouraged to maintain personal contact journals to support contact tracing should it be needed.</a:t>
            </a:r>
          </a:p>
          <a:p>
            <a:endParaRPr lang="en-US" dirty="0"/>
          </a:p>
        </p:txBody>
      </p:sp>
    </p:spTree>
    <p:extLst>
      <p:ext uri="{BB962C8B-B14F-4D97-AF65-F5344CB8AC3E}">
        <p14:creationId xmlns:p14="http://schemas.microsoft.com/office/powerpoint/2010/main" val="31304554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602163"/>
          </a:xfrm>
        </p:spPr>
        <p:txBody>
          <a:bodyPr/>
          <a:lstStyle/>
          <a:p>
            <a:r>
              <a:rPr lang="en-US" b="1" dirty="0" smtClean="0">
                <a:solidFill>
                  <a:schemeClr val="tx1"/>
                </a:solidFill>
              </a:rPr>
              <a:t>Will staff be asked to keep a log of everyone they contact in their personal lives?</a:t>
            </a:r>
          </a:p>
          <a:p>
            <a:r>
              <a:rPr lang="en-US" dirty="0" smtClean="0"/>
              <a:t>NO</a:t>
            </a:r>
          </a:p>
          <a:p>
            <a:pPr marL="0" indent="0">
              <a:buNone/>
            </a:pPr>
            <a:endParaRPr lang="en-US" dirty="0"/>
          </a:p>
          <a:p>
            <a:r>
              <a:rPr lang="en-US" b="1" dirty="0" smtClean="0">
                <a:solidFill>
                  <a:schemeClr val="tx1"/>
                </a:solidFill>
              </a:rPr>
              <a:t>Are staff urged to follow state and federal guidance and keep their bubbles small?</a:t>
            </a:r>
          </a:p>
          <a:p>
            <a:r>
              <a:rPr lang="en-US" dirty="0" smtClean="0"/>
              <a:t>YES</a:t>
            </a:r>
            <a:endParaRPr lang="en-US" dirty="0"/>
          </a:p>
        </p:txBody>
      </p:sp>
      <p:sp>
        <p:nvSpPr>
          <p:cNvPr id="2" name="Title 1"/>
          <p:cNvSpPr>
            <a:spLocks noGrp="1"/>
          </p:cNvSpPr>
          <p:nvPr>
            <p:ph type="title"/>
          </p:nvPr>
        </p:nvSpPr>
        <p:spPr>
          <a:xfrm>
            <a:off x="10591800" y="-571500"/>
            <a:ext cx="8229600" cy="1143000"/>
          </a:xfrm>
        </p:spPr>
        <p:txBody>
          <a:bodyPr/>
          <a:lstStyle/>
          <a:p>
            <a:endParaRPr lang="en-US" dirty="0"/>
          </a:p>
        </p:txBody>
      </p:sp>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t>ASR #7 &amp; 8</a:t>
            </a:r>
            <a:endParaRPr lang="en-US" b="1" dirty="0"/>
          </a:p>
        </p:txBody>
      </p:sp>
    </p:spTree>
    <p:extLst>
      <p:ext uri="{BB962C8B-B14F-4D97-AF65-F5344CB8AC3E}">
        <p14:creationId xmlns:p14="http://schemas.microsoft.com/office/powerpoint/2010/main" val="1451342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19200"/>
            <a:ext cx="8229600" cy="4525963"/>
          </a:xfrm>
        </p:spPr>
        <p:txBody>
          <a:bodyPr>
            <a:noAutofit/>
          </a:bodyPr>
          <a:lstStyle/>
          <a:p>
            <a:pPr lvl="0"/>
            <a:r>
              <a:rPr lang="en-US" sz="2200" dirty="0">
                <a:solidFill>
                  <a:schemeClr val="tx1"/>
                </a:solidFill>
              </a:rPr>
              <a:t>A general explanation of the symptoms of COVID -19</a:t>
            </a:r>
          </a:p>
          <a:p>
            <a:pPr lvl="0"/>
            <a:r>
              <a:rPr lang="en-US" sz="2200" dirty="0">
                <a:solidFill>
                  <a:schemeClr val="tx1"/>
                </a:solidFill>
              </a:rPr>
              <a:t>An explanation of the modes of transmission of COVID -19</a:t>
            </a:r>
          </a:p>
          <a:p>
            <a:pPr lvl="0"/>
            <a:r>
              <a:rPr lang="en-US" sz="2200" dirty="0">
                <a:solidFill>
                  <a:schemeClr val="tx1"/>
                </a:solidFill>
              </a:rPr>
              <a:t>An explanation of S</a:t>
            </a:r>
            <a:r>
              <a:rPr lang="en-US" sz="2200" baseline="30000" dirty="0">
                <a:solidFill>
                  <a:schemeClr val="tx1"/>
                </a:solidFill>
              </a:rPr>
              <a:t>D</a:t>
            </a:r>
            <a:r>
              <a:rPr lang="en-US" sz="2200" dirty="0">
                <a:solidFill>
                  <a:schemeClr val="tx1"/>
                </a:solidFill>
              </a:rPr>
              <a:t> Associates’ </a:t>
            </a:r>
            <a:r>
              <a:rPr lang="en-US" sz="2200" dirty="0" smtClean="0">
                <a:solidFill>
                  <a:schemeClr val="tx1"/>
                </a:solidFill>
              </a:rPr>
              <a:t>Exposure </a:t>
            </a:r>
            <a:r>
              <a:rPr lang="en-US" sz="2200" dirty="0">
                <a:solidFill>
                  <a:schemeClr val="tx1"/>
                </a:solidFill>
              </a:rPr>
              <a:t>Control Plan and the means by which employees can get a copy of the plan</a:t>
            </a:r>
          </a:p>
          <a:p>
            <a:pPr lvl="0"/>
            <a:r>
              <a:rPr lang="en-US" sz="2200" dirty="0">
                <a:solidFill>
                  <a:schemeClr val="tx1"/>
                </a:solidFill>
              </a:rPr>
              <a:t>Instruction on how to properly put on and take off </a:t>
            </a:r>
            <a:r>
              <a:rPr lang="en-US" sz="2200" dirty="0" smtClean="0">
                <a:solidFill>
                  <a:schemeClr val="tx1"/>
                </a:solidFill>
              </a:rPr>
              <a:t>gloves and </a:t>
            </a:r>
            <a:r>
              <a:rPr lang="en-US" sz="2200" dirty="0" smtClean="0">
                <a:solidFill>
                  <a:schemeClr val="tx1"/>
                </a:solidFill>
              </a:rPr>
              <a:t>facemasks</a:t>
            </a:r>
            <a:endParaRPr lang="en-US" sz="2200" dirty="0">
              <a:solidFill>
                <a:schemeClr val="tx1"/>
              </a:solidFill>
            </a:endParaRPr>
          </a:p>
          <a:p>
            <a:pPr lvl="0"/>
            <a:r>
              <a:rPr lang="en-US" sz="2200" dirty="0">
                <a:solidFill>
                  <a:schemeClr val="tx1"/>
                </a:solidFill>
              </a:rPr>
              <a:t>An explanation on the </a:t>
            </a:r>
            <a:r>
              <a:rPr lang="en-US" sz="2200" dirty="0" smtClean="0">
                <a:solidFill>
                  <a:schemeClr val="tx1"/>
                </a:solidFill>
              </a:rPr>
              <a:t>of selection </a:t>
            </a:r>
            <a:r>
              <a:rPr lang="en-US" sz="2200" dirty="0">
                <a:solidFill>
                  <a:schemeClr val="tx1"/>
                </a:solidFill>
              </a:rPr>
              <a:t>of </a:t>
            </a:r>
            <a:r>
              <a:rPr lang="en-US" sz="2200" dirty="0" smtClean="0">
                <a:solidFill>
                  <a:schemeClr val="tx1"/>
                </a:solidFill>
              </a:rPr>
              <a:t>PPE</a:t>
            </a:r>
          </a:p>
          <a:p>
            <a:r>
              <a:rPr lang="en-US" sz="2200" dirty="0">
                <a:solidFill>
                  <a:schemeClr val="tx1"/>
                </a:solidFill>
              </a:rPr>
              <a:t>Pre-screening before </a:t>
            </a:r>
            <a:r>
              <a:rPr lang="en-US" sz="2200" dirty="0" smtClean="0">
                <a:solidFill>
                  <a:schemeClr val="tx1"/>
                </a:solidFill>
              </a:rPr>
              <a:t>work</a:t>
            </a:r>
            <a:endParaRPr lang="en-US" sz="2200" dirty="0">
              <a:solidFill>
                <a:schemeClr val="tx1"/>
              </a:solidFill>
            </a:endParaRPr>
          </a:p>
          <a:p>
            <a:pPr lvl="0"/>
            <a:r>
              <a:rPr lang="en-US" sz="2200" dirty="0">
                <a:solidFill>
                  <a:schemeClr val="tx1"/>
                </a:solidFill>
              </a:rPr>
              <a:t>Information </a:t>
            </a:r>
            <a:r>
              <a:rPr lang="en-US" sz="2200" dirty="0" smtClean="0">
                <a:solidFill>
                  <a:schemeClr val="tx1"/>
                </a:solidFill>
              </a:rPr>
              <a:t>on </a:t>
            </a:r>
            <a:r>
              <a:rPr lang="en-US" sz="2200" dirty="0">
                <a:solidFill>
                  <a:schemeClr val="tx1"/>
                </a:solidFill>
              </a:rPr>
              <a:t>how to contact someone if </a:t>
            </a:r>
            <a:r>
              <a:rPr lang="en-US" sz="2200" dirty="0" smtClean="0">
                <a:solidFill>
                  <a:schemeClr val="tx1"/>
                </a:solidFill>
              </a:rPr>
              <a:t>an employee </a:t>
            </a:r>
            <a:r>
              <a:rPr lang="en-US" sz="2200" dirty="0">
                <a:solidFill>
                  <a:schemeClr val="tx1"/>
                </a:solidFill>
              </a:rPr>
              <a:t>has a temperature or does not feel well</a:t>
            </a:r>
          </a:p>
          <a:p>
            <a:pPr lvl="0"/>
            <a:r>
              <a:rPr lang="en-US" sz="2200" dirty="0">
                <a:solidFill>
                  <a:schemeClr val="tx1"/>
                </a:solidFill>
              </a:rPr>
              <a:t>What to do if the employee traveled to high risk areas or </a:t>
            </a:r>
            <a:r>
              <a:rPr lang="en-US" sz="2200" dirty="0" smtClean="0">
                <a:solidFill>
                  <a:schemeClr val="tx1"/>
                </a:solidFill>
              </a:rPr>
              <a:t>has been </a:t>
            </a:r>
            <a:r>
              <a:rPr lang="en-US" sz="2200" dirty="0">
                <a:solidFill>
                  <a:schemeClr val="tx1"/>
                </a:solidFill>
              </a:rPr>
              <a:t>exposed to possible COVID-19 cases </a:t>
            </a:r>
          </a:p>
          <a:p>
            <a:pPr lvl="0"/>
            <a:r>
              <a:rPr lang="en-US" sz="2200" dirty="0">
                <a:solidFill>
                  <a:schemeClr val="tx1"/>
                </a:solidFill>
              </a:rPr>
              <a:t>Hand washing techniques </a:t>
            </a:r>
          </a:p>
          <a:p>
            <a:pPr lvl="0"/>
            <a:r>
              <a:rPr lang="en-US" sz="2200" dirty="0">
                <a:solidFill>
                  <a:schemeClr val="tx1"/>
                </a:solidFill>
              </a:rPr>
              <a:t>Cleaning </a:t>
            </a:r>
            <a:r>
              <a:rPr lang="en-US" sz="2200" dirty="0" smtClean="0">
                <a:solidFill>
                  <a:schemeClr val="tx1"/>
                </a:solidFill>
              </a:rPr>
              <a:t>schedules</a:t>
            </a:r>
          </a:p>
          <a:p>
            <a:pPr marL="0" indent="0">
              <a:buNone/>
            </a:pPr>
            <a:endParaRPr lang="en-US" sz="2200" dirty="0"/>
          </a:p>
        </p:txBody>
      </p:sp>
      <p:sp>
        <p:nvSpPr>
          <p:cNvPr id="2" name="Title 1"/>
          <p:cNvSpPr>
            <a:spLocks noGrp="1"/>
          </p:cNvSpPr>
          <p:nvPr>
            <p:ph type="title"/>
          </p:nvPr>
        </p:nvSpPr>
        <p:spPr/>
        <p:txBody>
          <a:bodyPr>
            <a:normAutofit fontScale="90000"/>
          </a:bodyPr>
          <a:lstStyle/>
          <a:p>
            <a:r>
              <a:rPr lang="en-US" dirty="0" smtClean="0"/>
              <a:t>What will be covered in this training</a:t>
            </a:r>
            <a:endParaRPr lang="en-US" dirty="0"/>
          </a:p>
        </p:txBody>
      </p:sp>
    </p:spTree>
    <p:extLst>
      <p:ext uri="{BB962C8B-B14F-4D97-AF65-F5344CB8AC3E}">
        <p14:creationId xmlns:p14="http://schemas.microsoft.com/office/powerpoint/2010/main" val="31403654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105400"/>
          </a:xfrm>
        </p:spPr>
        <p:txBody>
          <a:bodyPr>
            <a:normAutofit/>
          </a:bodyPr>
          <a:lstStyle/>
          <a:p>
            <a:r>
              <a:rPr lang="en-US" sz="2800" dirty="0">
                <a:solidFill>
                  <a:schemeClr val="tx1"/>
                </a:solidFill>
              </a:rPr>
              <a:t>The Safety Officer (or individuals trained to do so by the </a:t>
            </a:r>
            <a:r>
              <a:rPr lang="en-US" sz="2800" dirty="0" smtClean="0">
                <a:solidFill>
                  <a:schemeClr val="tx1"/>
                </a:solidFill>
              </a:rPr>
              <a:t>Safety </a:t>
            </a:r>
            <a:r>
              <a:rPr lang="en-US" sz="2800" dirty="0">
                <a:solidFill>
                  <a:schemeClr val="tx1"/>
                </a:solidFill>
              </a:rPr>
              <a:t>O</a:t>
            </a:r>
            <a:r>
              <a:rPr lang="en-US" sz="2800" dirty="0" smtClean="0">
                <a:solidFill>
                  <a:schemeClr val="tx1"/>
                </a:solidFill>
              </a:rPr>
              <a:t>fficer</a:t>
            </a:r>
            <a:r>
              <a:rPr lang="en-US" sz="2800" dirty="0">
                <a:solidFill>
                  <a:schemeClr val="tx1"/>
                </a:solidFill>
              </a:rPr>
              <a:t>) will conduct a Daily Health Check </a:t>
            </a:r>
            <a:r>
              <a:rPr lang="en-US" sz="2800" dirty="0" smtClean="0">
                <a:solidFill>
                  <a:schemeClr val="tx1"/>
                </a:solidFill>
              </a:rPr>
              <a:t>(screening) for staff and clients </a:t>
            </a:r>
            <a:r>
              <a:rPr lang="en-US" sz="2800" dirty="0">
                <a:solidFill>
                  <a:schemeClr val="tx1"/>
                </a:solidFill>
              </a:rPr>
              <a:t>receiving services </a:t>
            </a:r>
            <a:r>
              <a:rPr lang="en-US" sz="2800" dirty="0" smtClean="0">
                <a:solidFill>
                  <a:schemeClr val="tx1"/>
                </a:solidFill>
              </a:rPr>
              <a:t>upon arrival. </a:t>
            </a:r>
            <a:r>
              <a:rPr lang="en-US" sz="2800" dirty="0">
                <a:solidFill>
                  <a:schemeClr val="tx1"/>
                </a:solidFill>
              </a:rPr>
              <a:t>Parents will be asked screening questions if the client is not able to reliably report on their health.</a:t>
            </a:r>
          </a:p>
          <a:p>
            <a:r>
              <a:rPr lang="en-US" sz="2800" dirty="0">
                <a:solidFill>
                  <a:schemeClr val="tx1"/>
                </a:solidFill>
              </a:rPr>
              <a:t>If a client or staff does not pass the safety screening, the Safety Officer will contact their supervisor for further guidance</a:t>
            </a:r>
            <a:r>
              <a:rPr lang="en-US" sz="2800" dirty="0" smtClean="0">
                <a:solidFill>
                  <a:schemeClr val="tx1"/>
                </a:solidFill>
              </a:rPr>
              <a:t>.</a:t>
            </a:r>
          </a:p>
          <a:p>
            <a:r>
              <a:rPr lang="en-US" sz="2800" dirty="0" smtClean="0">
                <a:solidFill>
                  <a:schemeClr val="tx1"/>
                </a:solidFill>
              </a:rPr>
              <a:t>Staff may be sent home or isolated at this time while guidance is sought.</a:t>
            </a:r>
          </a:p>
        </p:txBody>
      </p:sp>
      <p:sp>
        <p:nvSpPr>
          <p:cNvPr id="2" name="Title 1"/>
          <p:cNvSpPr>
            <a:spLocks noGrp="1"/>
          </p:cNvSpPr>
          <p:nvPr>
            <p:ph type="title"/>
          </p:nvPr>
        </p:nvSpPr>
        <p:spPr/>
        <p:txBody>
          <a:bodyPr>
            <a:normAutofit fontScale="90000"/>
          </a:bodyPr>
          <a:lstStyle/>
          <a:p>
            <a:r>
              <a:rPr lang="en-US" b="1" u="sng" dirty="0"/>
              <a:t>Pre-screening </a:t>
            </a:r>
            <a:r>
              <a:rPr lang="en-US" b="1" u="sng" dirty="0" smtClean="0"/>
              <a:t>Before Work</a:t>
            </a:r>
            <a:r>
              <a:rPr lang="en-US" dirty="0"/>
              <a:t/>
            </a:r>
            <a:br>
              <a:rPr lang="en-US" dirty="0"/>
            </a:br>
            <a:endParaRPr lang="en-US" dirty="0"/>
          </a:p>
        </p:txBody>
      </p:sp>
    </p:spTree>
    <p:extLst>
      <p:ext uri="{BB962C8B-B14F-4D97-AF65-F5344CB8AC3E}">
        <p14:creationId xmlns:p14="http://schemas.microsoft.com/office/powerpoint/2010/main" val="64072578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799" y="1981200"/>
            <a:ext cx="7772400" cy="1780108"/>
          </a:xfrm>
        </p:spPr>
        <p:txBody>
          <a:bodyPr>
            <a:normAutofit fontScale="90000"/>
          </a:bodyPr>
          <a:lstStyle/>
          <a:p>
            <a:pPr marL="0" indent="0"/>
            <a:r>
              <a:rPr lang="en-US" b="1" dirty="0"/>
              <a:t>Can you enter a building before being screened by a Safety Office?</a:t>
            </a:r>
            <a:br>
              <a:rPr lang="en-US" b="1" dirty="0"/>
            </a:br>
            <a:r>
              <a:rPr lang="en-US" b="1" dirty="0"/>
              <a:t/>
            </a:r>
            <a:br>
              <a:rPr lang="en-US" b="1" dirty="0"/>
            </a:br>
            <a:endParaRPr lang="en-US" b="1" dirty="0"/>
          </a:p>
        </p:txBody>
      </p:sp>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t>ASR #9</a:t>
            </a:r>
            <a:endParaRPr lang="en-US" b="1" dirty="0"/>
          </a:p>
        </p:txBody>
      </p:sp>
      <p:sp>
        <p:nvSpPr>
          <p:cNvPr id="5" name="Rectangle 4"/>
          <p:cNvSpPr/>
          <p:nvPr/>
        </p:nvSpPr>
        <p:spPr>
          <a:xfrm>
            <a:off x="3570585" y="4114800"/>
            <a:ext cx="2002829" cy="769441"/>
          </a:xfrm>
          <a:prstGeom prst="rect">
            <a:avLst/>
          </a:prstGeom>
        </p:spPr>
        <p:txBody>
          <a:bodyPr wrap="square">
            <a:spAutoFit/>
          </a:bodyPr>
          <a:lstStyle/>
          <a:p>
            <a:pPr algn="ctr"/>
            <a:r>
              <a:rPr lang="en-US" sz="4400" dirty="0" smtClean="0"/>
              <a:t>No</a:t>
            </a:r>
            <a:endParaRPr lang="en-US" sz="4400" dirty="0"/>
          </a:p>
        </p:txBody>
      </p:sp>
    </p:spTree>
    <p:extLst>
      <p:ext uri="{BB962C8B-B14F-4D97-AF65-F5344CB8AC3E}">
        <p14:creationId xmlns:p14="http://schemas.microsoft.com/office/powerpoint/2010/main" val="1586937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295400"/>
            <a:ext cx="8763000" cy="5410200"/>
          </a:xfrm>
        </p:spPr>
        <p:txBody>
          <a:bodyPr>
            <a:normAutofit/>
          </a:bodyPr>
          <a:lstStyle/>
          <a:p>
            <a:pPr marL="0" lvl="0" indent="0">
              <a:buNone/>
            </a:pPr>
            <a:r>
              <a:rPr lang="it-IT" sz="2100" dirty="0">
                <a:solidFill>
                  <a:schemeClr val="tx1"/>
                </a:solidFill>
              </a:rPr>
              <a:t>The Safety Officer will ask </a:t>
            </a:r>
            <a:r>
              <a:rPr lang="it-IT" sz="2100" dirty="0" smtClean="0">
                <a:solidFill>
                  <a:schemeClr val="tx1"/>
                </a:solidFill>
              </a:rPr>
              <a:t>a number of questions</a:t>
            </a:r>
            <a:r>
              <a:rPr lang="it-IT" sz="2100" dirty="0">
                <a:solidFill>
                  <a:schemeClr val="tx1"/>
                </a:solidFill>
              </a:rPr>
              <a:t> </a:t>
            </a:r>
            <a:r>
              <a:rPr lang="en-US" sz="2100" dirty="0" smtClean="0">
                <a:solidFill>
                  <a:schemeClr val="tx1"/>
                </a:solidFill>
              </a:rPr>
              <a:t>based </a:t>
            </a:r>
            <a:r>
              <a:rPr lang="en-US" sz="2100" dirty="0">
                <a:solidFill>
                  <a:schemeClr val="tx1"/>
                </a:solidFill>
              </a:rPr>
              <a:t>on state guidance as well as criteria that the company has </a:t>
            </a:r>
            <a:r>
              <a:rPr lang="en-US" sz="2100" dirty="0" smtClean="0">
                <a:solidFill>
                  <a:schemeClr val="tx1"/>
                </a:solidFill>
              </a:rPr>
              <a:t>deemed is </a:t>
            </a:r>
            <a:r>
              <a:rPr lang="en-US" sz="2100" dirty="0">
                <a:solidFill>
                  <a:schemeClr val="tx1"/>
                </a:solidFill>
              </a:rPr>
              <a:t>in the best health interests of all staff and students.</a:t>
            </a:r>
          </a:p>
          <a:p>
            <a:pPr marL="457200" lvl="1" indent="0">
              <a:buNone/>
            </a:pPr>
            <a:endParaRPr lang="en-US" sz="2100" dirty="0">
              <a:solidFill>
                <a:schemeClr val="tx1"/>
              </a:solidFill>
            </a:endParaRPr>
          </a:p>
          <a:p>
            <a:pPr lvl="0"/>
            <a:r>
              <a:rPr lang="en-US" sz="2100" dirty="0">
                <a:solidFill>
                  <a:schemeClr val="tx1"/>
                </a:solidFill>
              </a:rPr>
              <a:t>The Safety Officer will conduct a temperature screening, using the protocol provided below</a:t>
            </a:r>
            <a:r>
              <a:rPr lang="en-US" sz="2100" dirty="0" smtClean="0">
                <a:solidFill>
                  <a:schemeClr val="tx1"/>
                </a:solidFill>
              </a:rPr>
              <a:t>.</a:t>
            </a:r>
            <a:endParaRPr lang="en-US" sz="2100" dirty="0">
              <a:solidFill>
                <a:schemeClr val="tx1"/>
              </a:solidFill>
            </a:endParaRPr>
          </a:p>
          <a:p>
            <a:pPr lvl="0"/>
            <a:r>
              <a:rPr lang="en-US" sz="2100" dirty="0">
                <a:solidFill>
                  <a:schemeClr val="tx1"/>
                </a:solidFill>
              </a:rPr>
              <a:t>If the staff/student answers “no” to all of the above and has a temperature below 100.4 </a:t>
            </a:r>
            <a:r>
              <a:rPr lang="en-US" sz="2100" dirty="0" smtClean="0">
                <a:solidFill>
                  <a:schemeClr val="tx1"/>
                </a:solidFill>
              </a:rPr>
              <a:t>F, </a:t>
            </a:r>
            <a:r>
              <a:rPr lang="en-US" sz="2100" dirty="0">
                <a:solidFill>
                  <a:schemeClr val="tx1"/>
                </a:solidFill>
              </a:rPr>
              <a:t>then they can enter the building. If they answer “yes” to any of the questions or have a temperature above 100.4 F, the Safety Officer will contact their supervisor for further instructions</a:t>
            </a:r>
            <a:r>
              <a:rPr lang="en-US" sz="2100" dirty="0" smtClean="0">
                <a:solidFill>
                  <a:schemeClr val="tx1"/>
                </a:solidFill>
              </a:rPr>
              <a:t>.</a:t>
            </a:r>
          </a:p>
          <a:p>
            <a:r>
              <a:rPr lang="en-US" sz="2000" dirty="0">
                <a:solidFill>
                  <a:schemeClr val="tx1"/>
                </a:solidFill>
              </a:rPr>
              <a:t>Note: Individuals who ensure the health and safety of the program/building, such as licensors, inspectors, maintenance, etc. are allowed following proper screening procedures and do not count in the group size consistent with regulations put forth by the company.</a:t>
            </a:r>
          </a:p>
          <a:p>
            <a:pPr lvl="0"/>
            <a:endParaRPr lang="en-US" sz="2100" dirty="0"/>
          </a:p>
          <a:p>
            <a:pPr marL="0" indent="0">
              <a:buNone/>
            </a:pPr>
            <a:endParaRPr lang="en-US" dirty="0"/>
          </a:p>
        </p:txBody>
      </p:sp>
      <p:sp>
        <p:nvSpPr>
          <p:cNvPr id="2" name="Title 1"/>
          <p:cNvSpPr>
            <a:spLocks noGrp="1"/>
          </p:cNvSpPr>
          <p:nvPr>
            <p:ph type="title"/>
          </p:nvPr>
        </p:nvSpPr>
        <p:spPr>
          <a:xfrm>
            <a:off x="457200" y="274638"/>
            <a:ext cx="8229600" cy="792162"/>
          </a:xfrm>
        </p:spPr>
        <p:txBody>
          <a:bodyPr>
            <a:normAutofit/>
          </a:bodyPr>
          <a:lstStyle/>
          <a:p>
            <a:r>
              <a:rPr lang="en-US" b="1" u="sng" dirty="0"/>
              <a:t>Pre-screening </a:t>
            </a:r>
            <a:r>
              <a:rPr lang="it-IT" b="1" u="sng" dirty="0" smtClean="0"/>
              <a:t>Procedure</a:t>
            </a:r>
            <a:endParaRPr lang="en-US" dirty="0"/>
          </a:p>
        </p:txBody>
      </p:sp>
    </p:spTree>
    <p:extLst>
      <p:ext uri="{BB962C8B-B14F-4D97-AF65-F5344CB8AC3E}">
        <p14:creationId xmlns:p14="http://schemas.microsoft.com/office/powerpoint/2010/main" val="103794761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410200"/>
          </a:xfrm>
        </p:spPr>
        <p:txBody>
          <a:bodyPr>
            <a:normAutofit fontScale="85000" lnSpcReduction="20000"/>
          </a:bodyPr>
          <a:lstStyle/>
          <a:p>
            <a:pPr lvl="0"/>
            <a:r>
              <a:rPr lang="en-US" dirty="0">
                <a:solidFill>
                  <a:schemeClr val="tx1"/>
                </a:solidFill>
              </a:rPr>
              <a:t>The Safety Officer will wear a face mask/PPE, eye protection (goggles or face shield), and a single pair of disposable gloves. Preventative positioning should also be used. Note: Personal glasses and safety glasses are inadequate.</a:t>
            </a:r>
          </a:p>
          <a:p>
            <a:pPr marL="0" lvl="0" indent="0">
              <a:buNone/>
            </a:pPr>
            <a:endParaRPr lang="en-US" dirty="0">
              <a:solidFill>
                <a:schemeClr val="tx1"/>
              </a:solidFill>
            </a:endParaRPr>
          </a:p>
          <a:p>
            <a:pPr lvl="0"/>
            <a:r>
              <a:rPr lang="en-US" dirty="0">
                <a:solidFill>
                  <a:schemeClr val="tx1"/>
                </a:solidFill>
              </a:rPr>
              <a:t> If performing a temperature check on multiple clients, ensure that a clean pair of gloves is used for each client and that the thermometer has been thoroughly cleaned in between each check</a:t>
            </a:r>
            <a:r>
              <a:rPr lang="en-US" dirty="0" smtClean="0">
                <a:solidFill>
                  <a:schemeClr val="tx1"/>
                </a:solidFill>
              </a:rPr>
              <a:t>.</a:t>
            </a:r>
          </a:p>
          <a:p>
            <a:pPr marL="0" lvl="0" indent="0">
              <a:buNone/>
            </a:pPr>
            <a:endParaRPr lang="en-US" dirty="0">
              <a:solidFill>
                <a:schemeClr val="tx1"/>
              </a:solidFill>
            </a:endParaRPr>
          </a:p>
          <a:p>
            <a:pPr lvl="0"/>
            <a:r>
              <a:rPr lang="en-US" dirty="0">
                <a:solidFill>
                  <a:schemeClr val="tx1"/>
                </a:solidFill>
              </a:rPr>
              <a:t>If disposable or non-contact thermometers are used and the screener did not have physical contact with a child, gloves do not need to be changed before the next check. If non-contact thermometers are used, they must be cleaned routinely. Follow instructions provided by the manufacturer for any device used</a:t>
            </a:r>
            <a:r>
              <a:rPr lang="en-US" dirty="0" smtClean="0">
                <a:solidFill>
                  <a:schemeClr val="tx1"/>
                </a:solidFill>
              </a:rPr>
              <a:t>.</a:t>
            </a:r>
          </a:p>
          <a:p>
            <a:pPr marL="0" lvl="0" indent="0">
              <a:buNone/>
            </a:pPr>
            <a:endParaRPr lang="en-US" dirty="0">
              <a:solidFill>
                <a:schemeClr val="tx1"/>
              </a:solidFill>
            </a:endParaRPr>
          </a:p>
          <a:p>
            <a:pPr lvl="0"/>
            <a:r>
              <a:rPr lang="en-US" dirty="0">
                <a:solidFill>
                  <a:schemeClr val="tx1"/>
                </a:solidFill>
              </a:rPr>
              <a:t>Remove and discard gloves in between </a:t>
            </a:r>
            <a:r>
              <a:rPr lang="en-US" dirty="0" smtClean="0">
                <a:solidFill>
                  <a:schemeClr val="tx1"/>
                </a:solidFill>
              </a:rPr>
              <a:t>clients</a:t>
            </a:r>
          </a:p>
          <a:p>
            <a:pPr marL="0" lvl="0" indent="0">
              <a:buNone/>
            </a:pPr>
            <a:endParaRPr lang="en-US" dirty="0">
              <a:solidFill>
                <a:schemeClr val="tx1"/>
              </a:solidFill>
            </a:endParaRPr>
          </a:p>
          <a:p>
            <a:pPr lvl="0"/>
            <a:r>
              <a:rPr lang="en-US" dirty="0" smtClean="0">
                <a:solidFill>
                  <a:schemeClr val="tx1"/>
                </a:solidFill>
              </a:rPr>
              <a:t>Wash </a:t>
            </a:r>
            <a:r>
              <a:rPr lang="en-US" dirty="0">
                <a:solidFill>
                  <a:schemeClr val="tx1"/>
                </a:solidFill>
              </a:rPr>
              <a:t>hands immediately upon entry to the building</a:t>
            </a:r>
          </a:p>
          <a:p>
            <a:pPr marL="0" indent="0">
              <a:buNone/>
            </a:pPr>
            <a:endParaRPr lang="en-US" dirty="0"/>
          </a:p>
        </p:txBody>
      </p:sp>
      <p:sp>
        <p:nvSpPr>
          <p:cNvPr id="2" name="Title 1"/>
          <p:cNvSpPr>
            <a:spLocks noGrp="1"/>
          </p:cNvSpPr>
          <p:nvPr>
            <p:ph type="title"/>
          </p:nvPr>
        </p:nvSpPr>
        <p:spPr/>
        <p:txBody>
          <a:bodyPr>
            <a:normAutofit fontScale="90000"/>
          </a:bodyPr>
          <a:lstStyle/>
          <a:p>
            <a:r>
              <a:rPr lang="en-US" sz="3600" b="1" dirty="0"/>
              <a:t>Additional Considerations for the Safety Officers</a:t>
            </a:r>
            <a:r>
              <a:rPr lang="en-US" dirty="0"/>
              <a:t/>
            </a:r>
            <a:br>
              <a:rPr lang="en-US" dirty="0"/>
            </a:br>
            <a:endParaRPr lang="en-US" dirty="0"/>
          </a:p>
        </p:txBody>
      </p:sp>
    </p:spTree>
    <p:extLst>
      <p:ext uri="{BB962C8B-B14F-4D97-AF65-F5344CB8AC3E}">
        <p14:creationId xmlns:p14="http://schemas.microsoft.com/office/powerpoint/2010/main" val="242798210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133600"/>
            <a:ext cx="7408333" cy="4191000"/>
          </a:xfrm>
        </p:spPr>
        <p:txBody>
          <a:bodyPr>
            <a:normAutofit fontScale="70000" lnSpcReduction="20000"/>
          </a:bodyPr>
          <a:lstStyle/>
          <a:p>
            <a:pPr marL="0" indent="0">
              <a:buNone/>
            </a:pPr>
            <a:r>
              <a:rPr lang="en-US" sz="2600" dirty="0">
                <a:solidFill>
                  <a:schemeClr val="tx1"/>
                </a:solidFill>
              </a:rPr>
              <a:t>All clients, staff, and contracted service providers should engage in hand hygiene at the following times:</a:t>
            </a:r>
          </a:p>
          <a:p>
            <a:pPr marL="0" indent="0">
              <a:buNone/>
            </a:pPr>
            <a:endParaRPr lang="en-US" sz="2600" dirty="0">
              <a:solidFill>
                <a:schemeClr val="tx1"/>
              </a:solidFill>
            </a:endParaRPr>
          </a:p>
          <a:p>
            <a:pPr lvl="0"/>
            <a:r>
              <a:rPr lang="en-US" sz="2600" b="1" dirty="0">
                <a:solidFill>
                  <a:schemeClr val="tx1"/>
                </a:solidFill>
              </a:rPr>
              <a:t>Arrival to the facility</a:t>
            </a:r>
          </a:p>
          <a:p>
            <a:pPr lvl="0"/>
            <a:r>
              <a:rPr lang="en-US" sz="2600" b="1" dirty="0">
                <a:solidFill>
                  <a:schemeClr val="tx1"/>
                </a:solidFill>
              </a:rPr>
              <a:t>After staff breaks</a:t>
            </a:r>
          </a:p>
          <a:p>
            <a:pPr lvl="0"/>
            <a:r>
              <a:rPr lang="en-US" sz="2600" b="1" dirty="0">
                <a:solidFill>
                  <a:schemeClr val="tx1"/>
                </a:solidFill>
              </a:rPr>
              <a:t>Before and after preparing food or drinks</a:t>
            </a:r>
          </a:p>
          <a:p>
            <a:pPr lvl="0"/>
            <a:r>
              <a:rPr lang="en-US" sz="2600" b="1" dirty="0">
                <a:solidFill>
                  <a:schemeClr val="tx1"/>
                </a:solidFill>
              </a:rPr>
              <a:t>Before and after eating or handling food, or feeding clients</a:t>
            </a:r>
          </a:p>
          <a:p>
            <a:pPr lvl="0"/>
            <a:r>
              <a:rPr lang="en-US" sz="2600" b="1" dirty="0">
                <a:solidFill>
                  <a:schemeClr val="tx1"/>
                </a:solidFill>
              </a:rPr>
              <a:t>Before and after administering medication or medical </a:t>
            </a:r>
            <a:r>
              <a:rPr lang="en-US" sz="2600" b="1" dirty="0" smtClean="0">
                <a:solidFill>
                  <a:schemeClr val="tx1"/>
                </a:solidFill>
              </a:rPr>
              <a:t>ointment or after </a:t>
            </a:r>
            <a:r>
              <a:rPr lang="en-US" sz="2600" b="1" dirty="0">
                <a:solidFill>
                  <a:schemeClr val="tx1"/>
                </a:solidFill>
              </a:rPr>
              <a:t>diapering</a:t>
            </a:r>
          </a:p>
          <a:p>
            <a:pPr lvl="0"/>
            <a:r>
              <a:rPr lang="en-US" sz="2600" b="1" dirty="0">
                <a:solidFill>
                  <a:schemeClr val="tx1"/>
                </a:solidFill>
              </a:rPr>
              <a:t>After using the toilet or helping a client use the bathroom</a:t>
            </a:r>
          </a:p>
          <a:p>
            <a:pPr lvl="0"/>
            <a:r>
              <a:rPr lang="en-US" sz="2600" b="1" dirty="0">
                <a:solidFill>
                  <a:schemeClr val="tx1"/>
                </a:solidFill>
              </a:rPr>
              <a:t>After coming in contact with bodily fluid</a:t>
            </a:r>
          </a:p>
          <a:p>
            <a:pPr lvl="0"/>
            <a:r>
              <a:rPr lang="en-US" sz="2600" b="1" dirty="0">
                <a:solidFill>
                  <a:schemeClr val="tx1"/>
                </a:solidFill>
              </a:rPr>
              <a:t>After playing outdoors</a:t>
            </a:r>
          </a:p>
          <a:p>
            <a:pPr lvl="0"/>
            <a:r>
              <a:rPr lang="en-US" sz="2600" b="1" dirty="0">
                <a:solidFill>
                  <a:schemeClr val="tx1"/>
                </a:solidFill>
              </a:rPr>
              <a:t>After playing with sand and sensory play</a:t>
            </a:r>
          </a:p>
          <a:p>
            <a:pPr lvl="0"/>
            <a:r>
              <a:rPr lang="en-US" sz="2600" b="1" dirty="0">
                <a:solidFill>
                  <a:schemeClr val="tx1"/>
                </a:solidFill>
              </a:rPr>
              <a:t>After handling garbage</a:t>
            </a:r>
          </a:p>
          <a:p>
            <a:pPr lvl="0"/>
            <a:r>
              <a:rPr lang="en-US" sz="2600" b="1" dirty="0">
                <a:solidFill>
                  <a:schemeClr val="tx1"/>
                </a:solidFill>
              </a:rPr>
              <a:t>After cleaning</a:t>
            </a:r>
          </a:p>
          <a:p>
            <a:endParaRPr lang="en-US" dirty="0"/>
          </a:p>
        </p:txBody>
      </p:sp>
      <p:sp>
        <p:nvSpPr>
          <p:cNvPr id="2" name="Title 1"/>
          <p:cNvSpPr>
            <a:spLocks noGrp="1"/>
          </p:cNvSpPr>
          <p:nvPr>
            <p:ph type="title"/>
          </p:nvPr>
        </p:nvSpPr>
        <p:spPr/>
        <p:txBody>
          <a:bodyPr>
            <a:normAutofit fontScale="90000"/>
          </a:bodyPr>
          <a:lstStyle/>
          <a:p>
            <a:r>
              <a:rPr lang="en-US" b="1" u="sng" dirty="0"/>
              <a:t>Healthy Hand Hygiene Behavior for All Staff and Clients</a:t>
            </a:r>
            <a:endParaRPr lang="en-US" dirty="0"/>
          </a:p>
        </p:txBody>
      </p:sp>
    </p:spTree>
    <p:extLst>
      <p:ext uri="{BB962C8B-B14F-4D97-AF65-F5344CB8AC3E}">
        <p14:creationId xmlns:p14="http://schemas.microsoft.com/office/powerpoint/2010/main" val="401852195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200400"/>
            <a:ext cx="8229600" cy="2925763"/>
          </a:xfrm>
        </p:spPr>
        <p:txBody>
          <a:bodyPr/>
          <a:lstStyle/>
          <a:p>
            <a:pPr marL="0" indent="0" algn="ctr">
              <a:buNone/>
            </a:pPr>
            <a:endParaRPr lang="en-US" dirty="0" smtClean="0"/>
          </a:p>
          <a:p>
            <a:pPr marL="0" indent="0" algn="ctr">
              <a:buNone/>
            </a:pPr>
            <a:endParaRPr lang="en-US" dirty="0"/>
          </a:p>
          <a:p>
            <a:pPr marL="0" indent="0" algn="ctr">
              <a:buNone/>
            </a:pPr>
            <a:r>
              <a:rPr lang="en-US" sz="4000" dirty="0" smtClean="0">
                <a:latin typeface="Goudy Stout" panose="0202090407030B020401" pitchFamily="18" charset="0"/>
              </a:rPr>
              <a:t>Wash Your Hands</a:t>
            </a:r>
            <a:endParaRPr lang="en-US" dirty="0" smtClean="0"/>
          </a:p>
        </p:txBody>
      </p:sp>
      <p:sp>
        <p:nvSpPr>
          <p:cNvPr id="2" name="Title 1"/>
          <p:cNvSpPr>
            <a:spLocks noGrp="1"/>
          </p:cNvSpPr>
          <p:nvPr>
            <p:ph type="title"/>
          </p:nvPr>
        </p:nvSpPr>
        <p:spPr>
          <a:xfrm>
            <a:off x="457200" y="2057400"/>
            <a:ext cx="8229600" cy="1143000"/>
          </a:xfrm>
        </p:spPr>
        <p:txBody>
          <a:bodyPr>
            <a:normAutofit fontScale="90000"/>
          </a:bodyPr>
          <a:lstStyle/>
          <a:p>
            <a:r>
              <a:rPr lang="en-US" b="1" dirty="0" smtClean="0">
                <a:solidFill>
                  <a:schemeClr val="tx1"/>
                </a:solidFill>
              </a:rPr>
              <a:t>What must you do immediately upon entering the building?</a:t>
            </a:r>
            <a:endParaRPr lang="en-US" b="1" dirty="0">
              <a:solidFill>
                <a:schemeClr val="tx1"/>
              </a:solidFill>
            </a:endParaRPr>
          </a:p>
        </p:txBody>
      </p:sp>
      <p:sp>
        <p:nvSpPr>
          <p:cNvPr id="4" name="Title 1"/>
          <p:cNvSpPr txBox="1">
            <a:spLocks/>
          </p:cNvSpPr>
          <p:nvPr/>
        </p:nvSpPr>
        <p:spPr>
          <a:xfrm>
            <a:off x="457200" y="244476"/>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t>ASR #10</a:t>
            </a:r>
            <a:endParaRPr lang="en-US" b="1" dirty="0"/>
          </a:p>
        </p:txBody>
      </p:sp>
    </p:spTree>
    <p:extLst>
      <p:ext uri="{BB962C8B-B14F-4D97-AF65-F5344CB8AC3E}">
        <p14:creationId xmlns:p14="http://schemas.microsoft.com/office/powerpoint/2010/main" val="3803756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10000"/>
          </a:bodyPr>
          <a:lstStyle/>
          <a:p>
            <a:pPr marL="0" indent="0">
              <a:buNone/>
            </a:pPr>
            <a:r>
              <a:rPr lang="en-US" sz="2800" b="1" dirty="0">
                <a:solidFill>
                  <a:schemeClr val="tx1"/>
                </a:solidFill>
              </a:rPr>
              <a:t>Washing Hands </a:t>
            </a:r>
            <a:r>
              <a:rPr lang="en-US" sz="2800" b="1" dirty="0" smtClean="0">
                <a:solidFill>
                  <a:schemeClr val="tx1"/>
                </a:solidFill>
              </a:rPr>
              <a:t>Procedure: </a:t>
            </a:r>
            <a:r>
              <a:rPr lang="en-US" sz="2800" dirty="0">
                <a:solidFill>
                  <a:schemeClr val="tx1"/>
                </a:solidFill>
              </a:rPr>
              <a:t>All staff and clients will be expected to follow these </a:t>
            </a:r>
            <a:r>
              <a:rPr lang="en-US" sz="2800" dirty="0" smtClean="0">
                <a:solidFill>
                  <a:schemeClr val="tx1"/>
                </a:solidFill>
              </a:rPr>
              <a:t>guidelines.</a:t>
            </a:r>
          </a:p>
          <a:p>
            <a:pPr marL="514350" indent="-514350">
              <a:buFont typeface="+mj-lt"/>
              <a:buAutoNum type="arabicPeriod"/>
            </a:pPr>
            <a:endParaRPr lang="en-US" sz="2800" dirty="0"/>
          </a:p>
          <a:p>
            <a:pPr marL="514350" lvl="0" indent="-514350">
              <a:buFont typeface="+mj-lt"/>
              <a:buAutoNum type="arabicPeriod"/>
            </a:pPr>
            <a:r>
              <a:rPr lang="en-US" sz="2800" dirty="0">
                <a:solidFill>
                  <a:schemeClr val="tx1"/>
                </a:solidFill>
              </a:rPr>
              <a:t>Wet your hands with clean, running water (warm or cold), turn off the tap with paper towel and apply soap.</a:t>
            </a:r>
          </a:p>
          <a:p>
            <a:pPr marL="514350" lvl="0" indent="-514350">
              <a:buFont typeface="+mj-lt"/>
              <a:buAutoNum type="arabicPeriod"/>
            </a:pPr>
            <a:r>
              <a:rPr lang="en-US" sz="2800" dirty="0">
                <a:solidFill>
                  <a:schemeClr val="tx1"/>
                </a:solidFill>
              </a:rPr>
              <a:t>Lather your hands by rubbing them together with the soap. Lather the backs of your hands, between your fingers, and under your nails.</a:t>
            </a:r>
          </a:p>
          <a:p>
            <a:pPr marL="514350" lvl="0" indent="-514350">
              <a:buFont typeface="+mj-lt"/>
              <a:buAutoNum type="arabicPeriod"/>
            </a:pPr>
            <a:r>
              <a:rPr lang="en-US" sz="2800" dirty="0">
                <a:solidFill>
                  <a:schemeClr val="tx1"/>
                </a:solidFill>
              </a:rPr>
              <a:t>Scrub your hands for at least 20 seconds. Need a timer? Hum the </a:t>
            </a:r>
            <a:r>
              <a:rPr lang="de-DE" sz="2800" dirty="0">
                <a:solidFill>
                  <a:schemeClr val="tx1"/>
                </a:solidFill>
              </a:rPr>
              <a:t>“</a:t>
            </a:r>
            <a:r>
              <a:rPr lang="en-US" sz="2800" dirty="0">
                <a:solidFill>
                  <a:schemeClr val="tx1"/>
                </a:solidFill>
              </a:rPr>
              <a:t>Happy Birthday” song from beginning to end twice.</a:t>
            </a:r>
          </a:p>
          <a:p>
            <a:pPr marL="514350" lvl="0" indent="-514350">
              <a:buFont typeface="+mj-lt"/>
              <a:buAutoNum type="arabicPeriod"/>
            </a:pPr>
            <a:r>
              <a:rPr lang="en-US" sz="2800" dirty="0">
                <a:solidFill>
                  <a:schemeClr val="tx1"/>
                </a:solidFill>
              </a:rPr>
              <a:t>Rinse your hands well under clean, running water.</a:t>
            </a:r>
          </a:p>
          <a:p>
            <a:pPr marL="514350" lvl="0" indent="-514350">
              <a:buFont typeface="+mj-lt"/>
              <a:buAutoNum type="arabicPeriod"/>
            </a:pPr>
            <a:r>
              <a:rPr lang="en-US" sz="2800" dirty="0">
                <a:solidFill>
                  <a:schemeClr val="tx1"/>
                </a:solidFill>
              </a:rPr>
              <a:t>Dry your hands using a clean towel or air dry them.</a:t>
            </a:r>
          </a:p>
          <a:p>
            <a:pPr marL="0" indent="0">
              <a:buNone/>
            </a:pPr>
            <a:endParaRPr lang="en-US" sz="2800" dirty="0"/>
          </a:p>
        </p:txBody>
      </p:sp>
      <p:sp>
        <p:nvSpPr>
          <p:cNvPr id="2" name="Title 1"/>
          <p:cNvSpPr>
            <a:spLocks noGrp="1"/>
          </p:cNvSpPr>
          <p:nvPr>
            <p:ph type="title"/>
          </p:nvPr>
        </p:nvSpPr>
        <p:spPr>
          <a:xfrm>
            <a:off x="6248400" y="-571500"/>
            <a:ext cx="5334000" cy="190500"/>
          </a:xfrm>
        </p:spPr>
        <p:txBody>
          <a:bodyPr>
            <a:normAutofit fontScale="90000"/>
          </a:bodyPr>
          <a:lstStyle/>
          <a:p>
            <a:endParaRPr lang="en-US" dirty="0"/>
          </a:p>
        </p:txBody>
      </p:sp>
    </p:spTree>
    <p:extLst>
      <p:ext uri="{BB962C8B-B14F-4D97-AF65-F5344CB8AC3E}">
        <p14:creationId xmlns:p14="http://schemas.microsoft.com/office/powerpoint/2010/main" val="407951343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20000"/>
          </a:bodyPr>
          <a:lstStyle/>
          <a:p>
            <a:r>
              <a:rPr lang="en-US" dirty="0">
                <a:solidFill>
                  <a:schemeClr val="tx1"/>
                </a:solidFill>
              </a:rPr>
              <a:t>Wash hands with soap and water for at least 20 seconds. If hands are not visibly dirty, alcohol- based hand sanitizers with at least 60% alcohol can be used if soap and water are not readily available. Use of hand washing in designated areas is encouraged over use of hand sanitizer as much as possible. Follow these 5 steps for hand washing or hand sanitizing every time</a:t>
            </a:r>
            <a:r>
              <a:rPr lang="en-US" dirty="0" smtClean="0">
                <a:solidFill>
                  <a:schemeClr val="tx1"/>
                </a:solidFill>
              </a:rPr>
              <a:t>.</a:t>
            </a:r>
            <a:endParaRPr lang="en-US" dirty="0">
              <a:solidFill>
                <a:schemeClr val="tx1"/>
              </a:solidFill>
            </a:endParaRPr>
          </a:p>
          <a:p>
            <a:pPr lvl="0"/>
            <a:r>
              <a:rPr lang="en-US" dirty="0">
                <a:solidFill>
                  <a:schemeClr val="tx1"/>
                </a:solidFill>
              </a:rPr>
              <a:t>Staff will supervise clients when they use hand sanitizer to prevent ingestion.</a:t>
            </a:r>
          </a:p>
          <a:p>
            <a:pPr lvl="0"/>
            <a:r>
              <a:rPr lang="en-US" dirty="0">
                <a:solidFill>
                  <a:schemeClr val="tx1"/>
                </a:solidFill>
              </a:rPr>
              <a:t>Staff will assist clients with handwashing to ensure thorough handwashing is achieved</a:t>
            </a:r>
            <a:r>
              <a:rPr lang="en-US" dirty="0" smtClean="0">
                <a:solidFill>
                  <a:schemeClr val="tx1"/>
                </a:solidFill>
              </a:rPr>
              <a:t>.</a:t>
            </a:r>
            <a:endParaRPr lang="en-US" dirty="0">
              <a:solidFill>
                <a:schemeClr val="tx1"/>
              </a:solidFill>
            </a:endParaRPr>
          </a:p>
          <a:p>
            <a:r>
              <a:rPr lang="en-US" dirty="0">
                <a:solidFill>
                  <a:schemeClr val="tx1"/>
                </a:solidFill>
              </a:rPr>
              <a:t>After assisting clients with handwashing, staff should also wash their hands.</a:t>
            </a:r>
          </a:p>
          <a:p>
            <a:r>
              <a:rPr lang="en-US" dirty="0">
                <a:solidFill>
                  <a:schemeClr val="tx1"/>
                </a:solidFill>
              </a:rPr>
              <a:t>Posters have been posted describing handwashing steps near sinks. Developmentally appropriate posters in multiple languages are available from CDC.</a:t>
            </a:r>
          </a:p>
          <a:p>
            <a:r>
              <a:rPr lang="en-US" dirty="0">
                <a:solidFill>
                  <a:schemeClr val="tx1"/>
                </a:solidFill>
              </a:rPr>
              <a:t>As much as possible, we will have lotion to support healthy skin for clients and staff</a:t>
            </a:r>
            <a:r>
              <a:rPr lang="en-US" dirty="0" smtClean="0">
                <a:solidFill>
                  <a:schemeClr val="tx1"/>
                </a:solidFill>
              </a:rPr>
              <a:t>.</a:t>
            </a:r>
            <a:endParaRPr lang="en-US" dirty="0">
              <a:solidFill>
                <a:schemeClr val="tx1"/>
              </a:solidFill>
            </a:endParaRPr>
          </a:p>
          <a:p>
            <a:r>
              <a:rPr lang="en-US" u="sng" dirty="0">
                <a:hlinkClick r:id="rId2"/>
              </a:rPr>
              <a:t>https://www.cdc.gov/handwashing/index.html</a:t>
            </a:r>
            <a:endParaRPr lang="en-US" dirty="0"/>
          </a:p>
        </p:txBody>
      </p:sp>
    </p:spTree>
    <p:extLst>
      <p:ext uri="{BB962C8B-B14F-4D97-AF65-F5344CB8AC3E}">
        <p14:creationId xmlns:p14="http://schemas.microsoft.com/office/powerpoint/2010/main" val="262744402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429000"/>
            <a:ext cx="8229600" cy="1935163"/>
          </a:xfrm>
        </p:spPr>
        <p:txBody>
          <a:bodyPr>
            <a:normAutofit lnSpcReduction="10000"/>
          </a:bodyPr>
          <a:lstStyle/>
          <a:p>
            <a:pPr marL="0" indent="0" algn="ctr">
              <a:buNone/>
            </a:pPr>
            <a:endParaRPr lang="en-US" dirty="0" smtClean="0"/>
          </a:p>
          <a:p>
            <a:pPr marL="0" indent="0" algn="ctr">
              <a:buNone/>
            </a:pPr>
            <a:endParaRPr lang="en-US" dirty="0"/>
          </a:p>
          <a:p>
            <a:pPr marL="0" indent="0" algn="ctr">
              <a:buNone/>
            </a:pPr>
            <a:r>
              <a:rPr lang="en-US" sz="4000" dirty="0" smtClean="0">
                <a:latin typeface="Rockwell Extra Bold" panose="02060903040505020403" pitchFamily="18" charset="0"/>
              </a:rPr>
              <a:t>20 seconds</a:t>
            </a:r>
          </a:p>
          <a:p>
            <a:pPr marL="0" indent="0" algn="ctr">
              <a:buNone/>
            </a:pPr>
            <a:r>
              <a:rPr lang="en-US" sz="2400" dirty="0" smtClean="0">
                <a:latin typeface="Rockwell Extra Bold" panose="02060903040505020403" pitchFamily="18" charset="0"/>
              </a:rPr>
              <a:t>(sing the Happy Birthday song twice)</a:t>
            </a:r>
            <a:endParaRPr lang="en-US" sz="2400" dirty="0">
              <a:latin typeface="Rockwell Extra Bold" panose="02060903040505020403" pitchFamily="18" charset="0"/>
            </a:endParaRPr>
          </a:p>
        </p:txBody>
      </p:sp>
      <p:sp>
        <p:nvSpPr>
          <p:cNvPr id="2" name="Title 1"/>
          <p:cNvSpPr>
            <a:spLocks noGrp="1"/>
          </p:cNvSpPr>
          <p:nvPr>
            <p:ph type="title"/>
          </p:nvPr>
        </p:nvSpPr>
        <p:spPr>
          <a:xfrm>
            <a:off x="457200" y="1676400"/>
            <a:ext cx="8229600" cy="1143000"/>
          </a:xfrm>
        </p:spPr>
        <p:txBody>
          <a:bodyPr>
            <a:normAutofit fontScale="90000"/>
          </a:bodyPr>
          <a:lstStyle/>
          <a:p>
            <a:r>
              <a:rPr lang="en-US" sz="3600" b="1" dirty="0" smtClean="0">
                <a:solidFill>
                  <a:schemeClr val="tx1"/>
                </a:solidFill>
              </a:rPr>
              <a:t>How long must you wash your hands for?</a:t>
            </a:r>
            <a:endParaRPr lang="en-US" sz="3600" b="1" dirty="0">
              <a:solidFill>
                <a:schemeClr val="tx1"/>
              </a:solidFill>
            </a:endParaRPr>
          </a:p>
        </p:txBody>
      </p:sp>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t>ASR #11</a:t>
            </a:r>
            <a:endParaRPr lang="en-US" b="1" dirty="0"/>
          </a:p>
        </p:txBody>
      </p:sp>
    </p:spTree>
    <p:extLst>
      <p:ext uri="{BB962C8B-B14F-4D97-AF65-F5344CB8AC3E}">
        <p14:creationId xmlns:p14="http://schemas.microsoft.com/office/powerpoint/2010/main" val="112118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 calcmode="lin" valueType="num">
                                      <p:cBhvr additive="base">
                                        <p:cTn id="1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55073" y="1077144"/>
            <a:ext cx="7391400" cy="5016758"/>
          </a:xfrm>
          <a:prstGeom prst="rect">
            <a:avLst/>
          </a:prstGeom>
          <a:noFill/>
        </p:spPr>
        <p:txBody>
          <a:bodyPr wrap="square" rtlCol="0">
            <a:spAutoFit/>
          </a:bodyPr>
          <a:lstStyle/>
          <a:p>
            <a:pPr marL="342900" indent="-342900">
              <a:buFont typeface="Arial" panose="020B0604020202020204" pitchFamily="34" charset="0"/>
              <a:buChar char="•"/>
            </a:pPr>
            <a:r>
              <a:rPr lang="en-US" sz="2000" dirty="0"/>
              <a:t>Information regarding </a:t>
            </a:r>
            <a:r>
              <a:rPr lang="en-US" sz="2000" dirty="0" smtClean="0"/>
              <a:t>disinfecting schedules </a:t>
            </a:r>
            <a:r>
              <a:rPr lang="en-US" sz="2000" dirty="0"/>
              <a:t>was placed in our Exposure Control Plan as listed below. </a:t>
            </a:r>
            <a:r>
              <a:rPr lang="en-US" sz="2000" dirty="0" smtClean="0"/>
              <a:t>Disinfecting checklists </a:t>
            </a:r>
            <a:r>
              <a:rPr lang="en-US" sz="2000" dirty="0"/>
              <a:t>are also placed throughout the buildings and given to all staff who may transport a client in their vehicle to be completed daily.</a:t>
            </a:r>
          </a:p>
          <a:p>
            <a:r>
              <a:rPr lang="en-US" sz="2000" dirty="0"/>
              <a:t> </a:t>
            </a:r>
          </a:p>
          <a:p>
            <a:pPr marL="342900" indent="-342900">
              <a:buFont typeface="Arial" panose="020B0604020202020204" pitchFamily="34" charset="0"/>
              <a:buChar char="•"/>
            </a:pPr>
            <a:r>
              <a:rPr lang="en-US" sz="2000" dirty="0"/>
              <a:t>S</a:t>
            </a:r>
            <a:r>
              <a:rPr lang="en-US" sz="2000" baseline="30000" dirty="0"/>
              <a:t>D</a:t>
            </a:r>
            <a:r>
              <a:rPr lang="en-US" sz="2000" dirty="0"/>
              <a:t> Associates will engage in </a:t>
            </a:r>
            <a:r>
              <a:rPr lang="en-US" sz="2000" dirty="0" smtClean="0"/>
              <a:t>frequent, </a:t>
            </a:r>
            <a:r>
              <a:rPr lang="en-US" sz="2000" dirty="0"/>
              <a:t>thorough </a:t>
            </a:r>
            <a:r>
              <a:rPr lang="en-US" sz="2000" dirty="0" smtClean="0"/>
              <a:t>disinfecting each </a:t>
            </a:r>
            <a:r>
              <a:rPr lang="en-US" sz="2000" dirty="0"/>
              <a:t>day. At a minimum, common spaces, such as </a:t>
            </a:r>
            <a:r>
              <a:rPr lang="en-US" sz="2000" dirty="0" smtClean="0"/>
              <a:t>kitchens </a:t>
            </a:r>
            <a:r>
              <a:rPr lang="en-US" sz="2000" dirty="0"/>
              <a:t>or cafeterias, and frequently touched surfaces and doors will be </a:t>
            </a:r>
            <a:r>
              <a:rPr lang="en-US" sz="2000" dirty="0" smtClean="0"/>
              <a:t>disinfected </a:t>
            </a:r>
            <a:r>
              <a:rPr lang="en-US" sz="2000" dirty="0"/>
              <a:t>at the beginning, </a:t>
            </a:r>
            <a:r>
              <a:rPr lang="en-US" sz="2000" dirty="0" smtClean="0"/>
              <a:t>middle, </a:t>
            </a:r>
            <a:r>
              <a:rPr lang="en-US" sz="2000" dirty="0"/>
              <a:t>and end of each day. </a:t>
            </a:r>
            <a:endParaRPr lang="en-US" sz="2000" dirty="0" smtClean="0"/>
          </a:p>
          <a:p>
            <a:endParaRPr lang="en-US" sz="2000" dirty="0"/>
          </a:p>
          <a:p>
            <a:pPr marL="342900" indent="-342900">
              <a:buFont typeface="Arial" panose="020B0604020202020204" pitchFamily="34" charset="0"/>
              <a:buChar char="•"/>
            </a:pPr>
            <a:r>
              <a:rPr lang="en-US" sz="2000" dirty="0" smtClean="0"/>
              <a:t>A disinfecting checklist </a:t>
            </a:r>
            <a:r>
              <a:rPr lang="en-US" sz="2000" dirty="0"/>
              <a:t>has been created </a:t>
            </a:r>
            <a:r>
              <a:rPr lang="en-US" sz="2000" dirty="0" smtClean="0"/>
              <a:t>for each environment</a:t>
            </a:r>
            <a:r>
              <a:rPr lang="en-US" sz="2000" dirty="0"/>
              <a:t>. Staff will utilize this </a:t>
            </a:r>
            <a:r>
              <a:rPr lang="en-US" sz="2000" dirty="0" smtClean="0"/>
              <a:t>checklist, </a:t>
            </a:r>
            <a:r>
              <a:rPr lang="en-US" sz="2000" dirty="0"/>
              <a:t>and </a:t>
            </a:r>
            <a:r>
              <a:rPr lang="en-US" sz="2000" dirty="0" smtClean="0"/>
              <a:t>disinfecting will </a:t>
            </a:r>
            <a:r>
              <a:rPr lang="en-US" sz="2000" dirty="0"/>
              <a:t>be monitored. This will include </a:t>
            </a:r>
            <a:r>
              <a:rPr lang="en-US" sz="2000" dirty="0" smtClean="0"/>
              <a:t>disinfecting all </a:t>
            </a:r>
            <a:r>
              <a:rPr lang="en-US" sz="2000" dirty="0"/>
              <a:t>areas accessed by staff and clients. Location-specific procedures will be in place to disinfect contact areas throughout the day as staff and clients use items, in addition to the minimum </a:t>
            </a:r>
            <a:r>
              <a:rPr lang="en-US" sz="2000" dirty="0" smtClean="0"/>
              <a:t>disinfecting outlined </a:t>
            </a:r>
            <a:r>
              <a:rPr lang="en-US" sz="2000" dirty="0"/>
              <a:t>above.</a:t>
            </a:r>
          </a:p>
        </p:txBody>
      </p:sp>
      <p:sp>
        <p:nvSpPr>
          <p:cNvPr id="4" name="TextBox 3"/>
          <p:cNvSpPr txBox="1"/>
          <p:nvPr/>
        </p:nvSpPr>
        <p:spPr>
          <a:xfrm>
            <a:off x="1184564" y="457200"/>
            <a:ext cx="6248400" cy="584775"/>
          </a:xfrm>
          <a:prstGeom prst="rect">
            <a:avLst/>
          </a:prstGeom>
          <a:noFill/>
        </p:spPr>
        <p:txBody>
          <a:bodyPr wrap="square" rtlCol="0">
            <a:spAutoFit/>
          </a:bodyPr>
          <a:lstStyle/>
          <a:p>
            <a:pPr algn="ctr"/>
            <a:r>
              <a:rPr lang="en-US" sz="3200" b="1" u="sng" dirty="0" smtClean="0"/>
              <a:t>Disinfecting Schedules </a:t>
            </a:r>
            <a:r>
              <a:rPr lang="en-US" sz="3200" b="1" u="sng" dirty="0"/>
              <a:t>Overview</a:t>
            </a:r>
            <a:endParaRPr lang="en-US" sz="3200" dirty="0"/>
          </a:p>
        </p:txBody>
      </p:sp>
    </p:spTree>
    <p:extLst>
      <p:ext uri="{BB962C8B-B14F-4D97-AF65-F5344CB8AC3E}">
        <p14:creationId xmlns:p14="http://schemas.microsoft.com/office/powerpoint/2010/main" val="31941239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067" y="1524000"/>
            <a:ext cx="7408333" cy="4602163"/>
          </a:xfrm>
        </p:spPr>
        <p:txBody>
          <a:bodyPr>
            <a:normAutofit lnSpcReduction="10000"/>
          </a:bodyPr>
          <a:lstStyle/>
          <a:p>
            <a:r>
              <a:rPr lang="en-US" b="1" dirty="0"/>
              <a:t>COVID-19</a:t>
            </a:r>
            <a:r>
              <a:rPr lang="en-US" dirty="0"/>
              <a:t> -   </a:t>
            </a:r>
            <a:r>
              <a:rPr lang="en-US" dirty="0">
                <a:solidFill>
                  <a:schemeClr val="tx1"/>
                </a:solidFill>
              </a:rPr>
              <a:t>COVID-19 is a respiratory disease spread from person to person. SARS-CoV-2 is the virus that causes COVID-19</a:t>
            </a:r>
            <a:r>
              <a:rPr lang="en-US" dirty="0" smtClean="0">
                <a:solidFill>
                  <a:schemeClr val="tx1"/>
                </a:solidFill>
              </a:rPr>
              <a:t>.</a:t>
            </a:r>
            <a:endParaRPr lang="en-US" dirty="0">
              <a:solidFill>
                <a:schemeClr val="tx1"/>
              </a:solidFill>
            </a:endParaRPr>
          </a:p>
          <a:p>
            <a:r>
              <a:rPr lang="en-US" b="1" dirty="0"/>
              <a:t>Close Contact - </a:t>
            </a:r>
            <a:r>
              <a:rPr lang="en-US" dirty="0">
                <a:solidFill>
                  <a:schemeClr val="tx1"/>
                </a:solidFill>
              </a:rPr>
              <a:t>Being within 6 feet, for a total of 15 minutes or more over a 24-hour period, of someone who has tested positive for COVID-19 during their infectious period. </a:t>
            </a:r>
            <a:endParaRPr lang="en-US" dirty="0" smtClean="0">
              <a:solidFill>
                <a:schemeClr val="tx1"/>
              </a:solidFill>
            </a:endParaRPr>
          </a:p>
          <a:p>
            <a:r>
              <a:rPr lang="en-US" b="1" dirty="0" smtClean="0"/>
              <a:t>Exposure </a:t>
            </a:r>
            <a:r>
              <a:rPr lang="en-US" b="1" dirty="0"/>
              <a:t>- </a:t>
            </a:r>
            <a:r>
              <a:rPr lang="en-US" dirty="0">
                <a:solidFill>
                  <a:schemeClr val="tx1"/>
                </a:solidFill>
              </a:rPr>
              <a:t>Coming into </a:t>
            </a:r>
            <a:r>
              <a:rPr lang="en-US" i="1" dirty="0">
                <a:solidFill>
                  <a:schemeClr val="tx1"/>
                </a:solidFill>
              </a:rPr>
              <a:t>close contact</a:t>
            </a:r>
            <a:r>
              <a:rPr lang="en-US" dirty="0">
                <a:solidFill>
                  <a:schemeClr val="tx1"/>
                </a:solidFill>
              </a:rPr>
              <a:t> with a person who has COVID-19 within the last 14 days.</a:t>
            </a:r>
          </a:p>
          <a:p>
            <a:r>
              <a:rPr lang="en-US" b="1" dirty="0"/>
              <a:t>PPE - </a:t>
            </a:r>
            <a:r>
              <a:rPr lang="en-US" dirty="0">
                <a:solidFill>
                  <a:schemeClr val="tx1"/>
                </a:solidFill>
              </a:rPr>
              <a:t>Personal Protective Equipment worn to minimize exposure to, and transmission of, diseases and biological hazards.</a:t>
            </a:r>
          </a:p>
          <a:p>
            <a:pPr marL="0" indent="0">
              <a:buNone/>
            </a:pPr>
            <a:endParaRPr lang="en-US" dirty="0"/>
          </a:p>
        </p:txBody>
      </p:sp>
      <p:sp>
        <p:nvSpPr>
          <p:cNvPr id="2" name="Title 1"/>
          <p:cNvSpPr>
            <a:spLocks noGrp="1"/>
          </p:cNvSpPr>
          <p:nvPr>
            <p:ph type="title"/>
          </p:nvPr>
        </p:nvSpPr>
        <p:spPr/>
        <p:txBody>
          <a:bodyPr/>
          <a:lstStyle/>
          <a:p>
            <a:r>
              <a:rPr lang="en-US" dirty="0" smtClean="0"/>
              <a:t>Definitions</a:t>
            </a:r>
            <a:endParaRPr lang="en-US" dirty="0"/>
          </a:p>
        </p:txBody>
      </p:sp>
      <p:sp>
        <p:nvSpPr>
          <p:cNvPr id="4" name="AutoShape 2" descr="A Guide to What to Know About COVID-19 | Smart News | Smithsonian ..."/>
          <p:cNvSpPr>
            <a:spLocks noChangeAspect="1" noChangeArrowheads="1"/>
          </p:cNvSpPr>
          <p:nvPr/>
        </p:nvSpPr>
        <p:spPr bwMode="auto">
          <a:xfrm>
            <a:off x="155575" y="-890588"/>
            <a:ext cx="2466975" cy="185737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410753500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715000"/>
          </a:xfrm>
        </p:spPr>
        <p:txBody>
          <a:bodyPr>
            <a:noAutofit/>
          </a:bodyPr>
          <a:lstStyle/>
          <a:p>
            <a:pPr lvl="0"/>
            <a:r>
              <a:rPr lang="en-US" sz="1800" dirty="0">
                <a:solidFill>
                  <a:schemeClr val="tx1"/>
                </a:solidFill>
              </a:rPr>
              <a:t>D</a:t>
            </a:r>
            <a:r>
              <a:rPr lang="en-US" sz="1800" dirty="0" smtClean="0">
                <a:solidFill>
                  <a:schemeClr val="tx1"/>
                </a:solidFill>
              </a:rPr>
              <a:t>isinfect </a:t>
            </a:r>
            <a:r>
              <a:rPr lang="en-US" sz="1800" dirty="0">
                <a:solidFill>
                  <a:schemeClr val="tx1"/>
                </a:solidFill>
              </a:rPr>
              <a:t>frequently touched objects and surfaces, especially surfaces where clients are </a:t>
            </a:r>
            <a:r>
              <a:rPr lang="en-US" sz="1800" dirty="0" smtClean="0">
                <a:solidFill>
                  <a:schemeClr val="tx1"/>
                </a:solidFill>
              </a:rPr>
              <a:t>eating</a:t>
            </a:r>
          </a:p>
          <a:p>
            <a:pPr marL="0" lvl="0" indent="0">
              <a:buNone/>
            </a:pPr>
            <a:endParaRPr lang="en-US" sz="1200" dirty="0">
              <a:solidFill>
                <a:schemeClr val="tx1"/>
              </a:solidFill>
            </a:endParaRPr>
          </a:p>
          <a:p>
            <a:pPr lvl="0"/>
            <a:r>
              <a:rPr lang="en-US" sz="1800" dirty="0" smtClean="0">
                <a:solidFill>
                  <a:schemeClr val="tx1"/>
                </a:solidFill>
              </a:rPr>
              <a:t>Bathrooms—in </a:t>
            </a:r>
            <a:r>
              <a:rPr lang="en-US" sz="1800" dirty="0">
                <a:solidFill>
                  <a:schemeClr val="tx1"/>
                </a:solidFill>
              </a:rPr>
              <a:t>addition to beginning, middle and end of </a:t>
            </a:r>
            <a:r>
              <a:rPr lang="en-US" sz="1800" dirty="0" smtClean="0">
                <a:solidFill>
                  <a:schemeClr val="tx1"/>
                </a:solidFill>
              </a:rPr>
              <a:t>shift, staff </a:t>
            </a:r>
            <a:r>
              <a:rPr lang="en-US" sz="1800" dirty="0">
                <a:solidFill>
                  <a:schemeClr val="tx1"/>
                </a:solidFill>
              </a:rPr>
              <a:t>will </a:t>
            </a:r>
            <a:r>
              <a:rPr lang="en-US" sz="1800" dirty="0" smtClean="0">
                <a:solidFill>
                  <a:schemeClr val="tx1"/>
                </a:solidFill>
              </a:rPr>
              <a:t>disinfect his/her </a:t>
            </a:r>
            <a:r>
              <a:rPr lang="en-US" sz="1800" dirty="0">
                <a:solidFill>
                  <a:schemeClr val="tx1"/>
                </a:solidFill>
              </a:rPr>
              <a:t>way </a:t>
            </a:r>
            <a:r>
              <a:rPr lang="de-DE" sz="1800" dirty="0">
                <a:solidFill>
                  <a:schemeClr val="tx1"/>
                </a:solidFill>
              </a:rPr>
              <a:t>“</a:t>
            </a:r>
            <a:r>
              <a:rPr lang="en-US" sz="1800" dirty="0">
                <a:solidFill>
                  <a:schemeClr val="tx1"/>
                </a:solidFill>
              </a:rPr>
              <a:t>in and out” of the bathroom upon each </a:t>
            </a:r>
            <a:r>
              <a:rPr lang="en-US" sz="1800" dirty="0" smtClean="0">
                <a:solidFill>
                  <a:schemeClr val="tx1"/>
                </a:solidFill>
              </a:rPr>
              <a:t>use</a:t>
            </a:r>
          </a:p>
          <a:p>
            <a:pPr marL="0" lvl="0" indent="0">
              <a:buNone/>
            </a:pPr>
            <a:endParaRPr lang="en-US" sz="1200" dirty="0">
              <a:solidFill>
                <a:schemeClr val="tx1"/>
              </a:solidFill>
            </a:endParaRPr>
          </a:p>
          <a:p>
            <a:pPr lvl="0"/>
            <a:r>
              <a:rPr lang="en-US" sz="1800" dirty="0">
                <a:solidFill>
                  <a:schemeClr val="tx1"/>
                </a:solidFill>
              </a:rPr>
              <a:t>Frequently used equipment including electronic </a:t>
            </a:r>
            <a:r>
              <a:rPr lang="en-US" sz="1800" dirty="0" smtClean="0">
                <a:solidFill>
                  <a:schemeClr val="tx1"/>
                </a:solidFill>
              </a:rPr>
              <a:t>devices, door </a:t>
            </a:r>
            <a:r>
              <a:rPr lang="en-US" sz="1800" dirty="0">
                <a:solidFill>
                  <a:schemeClr val="tx1"/>
                </a:solidFill>
              </a:rPr>
              <a:t>handles and </a:t>
            </a:r>
            <a:r>
              <a:rPr lang="en-US" sz="1800" dirty="0" smtClean="0">
                <a:solidFill>
                  <a:schemeClr val="tx1"/>
                </a:solidFill>
              </a:rPr>
              <a:t>handrails</a:t>
            </a:r>
          </a:p>
          <a:p>
            <a:pPr marL="0" lvl="0" indent="0">
              <a:buNone/>
            </a:pPr>
            <a:endParaRPr lang="en-US" sz="1200" dirty="0">
              <a:solidFill>
                <a:schemeClr val="tx1"/>
              </a:solidFill>
            </a:endParaRPr>
          </a:p>
          <a:p>
            <a:pPr lvl="0"/>
            <a:r>
              <a:rPr lang="en-US" sz="1800" dirty="0" smtClean="0">
                <a:solidFill>
                  <a:schemeClr val="tx1"/>
                </a:solidFill>
              </a:rPr>
              <a:t>Items that </a:t>
            </a:r>
            <a:r>
              <a:rPr lang="en-US" sz="1800" dirty="0">
                <a:solidFill>
                  <a:schemeClr val="tx1"/>
                </a:solidFill>
              </a:rPr>
              <a:t>clients place in their mouths, including toys </a:t>
            </a:r>
            <a:r>
              <a:rPr lang="en-US" sz="1800" dirty="0" smtClean="0">
                <a:solidFill>
                  <a:schemeClr val="tx1"/>
                </a:solidFill>
              </a:rPr>
              <a:t>to </a:t>
            </a:r>
            <a:r>
              <a:rPr lang="en-US" sz="1800" dirty="0">
                <a:solidFill>
                  <a:schemeClr val="tx1"/>
                </a:solidFill>
              </a:rPr>
              <a:t>be </a:t>
            </a:r>
            <a:r>
              <a:rPr lang="en-US" sz="1800" dirty="0" smtClean="0">
                <a:solidFill>
                  <a:schemeClr val="tx1"/>
                </a:solidFill>
              </a:rPr>
              <a:t>disinfected</a:t>
            </a:r>
            <a:r>
              <a:rPr lang="en-US" sz="1800" dirty="0" smtClean="0">
                <a:solidFill>
                  <a:schemeClr val="tx1"/>
                </a:solidFill>
              </a:rPr>
              <a:t>. </a:t>
            </a:r>
            <a:r>
              <a:rPr lang="en-US" sz="1800" dirty="0">
                <a:solidFill>
                  <a:schemeClr val="tx1"/>
                </a:solidFill>
              </a:rPr>
              <a:t>B</a:t>
            </a:r>
            <a:r>
              <a:rPr lang="en-US" sz="1800" dirty="0" smtClean="0">
                <a:solidFill>
                  <a:schemeClr val="tx1"/>
                </a:solidFill>
              </a:rPr>
              <a:t>ins </a:t>
            </a:r>
            <a:r>
              <a:rPr lang="en-US" sz="1800" dirty="0">
                <a:solidFill>
                  <a:schemeClr val="tx1"/>
                </a:solidFill>
              </a:rPr>
              <a:t>will be located in </a:t>
            </a:r>
            <a:r>
              <a:rPr lang="en-US" sz="1800" dirty="0" smtClean="0">
                <a:solidFill>
                  <a:schemeClr val="tx1"/>
                </a:solidFill>
              </a:rPr>
              <a:t>specific </a:t>
            </a:r>
            <a:r>
              <a:rPr lang="en-US" sz="1800" dirty="0" smtClean="0">
                <a:solidFill>
                  <a:schemeClr val="tx1"/>
                </a:solidFill>
              </a:rPr>
              <a:t>areas </a:t>
            </a:r>
            <a:r>
              <a:rPr lang="en-US" sz="1800" dirty="0">
                <a:solidFill>
                  <a:schemeClr val="tx1"/>
                </a:solidFill>
              </a:rPr>
              <a:t>for staff to put items </a:t>
            </a:r>
            <a:r>
              <a:rPr lang="en-US" sz="1800" dirty="0" smtClean="0">
                <a:solidFill>
                  <a:schemeClr val="tx1"/>
                </a:solidFill>
              </a:rPr>
              <a:t>in that </a:t>
            </a:r>
            <a:r>
              <a:rPr lang="en-US" sz="1800" dirty="0">
                <a:solidFill>
                  <a:schemeClr val="tx1"/>
                </a:solidFill>
              </a:rPr>
              <a:t>cannot be </a:t>
            </a:r>
            <a:r>
              <a:rPr lang="en-US" sz="1800" dirty="0" smtClean="0">
                <a:solidFill>
                  <a:schemeClr val="tx1"/>
                </a:solidFill>
              </a:rPr>
              <a:t>disinfected immediately</a:t>
            </a:r>
            <a:r>
              <a:rPr lang="en-US" sz="1800" dirty="0">
                <a:solidFill>
                  <a:schemeClr val="tx1"/>
                </a:solidFill>
              </a:rPr>
              <a:t>. </a:t>
            </a:r>
            <a:r>
              <a:rPr lang="en-US" sz="1800" dirty="0" smtClean="0">
                <a:solidFill>
                  <a:schemeClr val="tx1"/>
                </a:solidFill>
              </a:rPr>
              <a:t>These </a:t>
            </a:r>
            <a:r>
              <a:rPr lang="en-US" sz="1800" dirty="0">
                <a:solidFill>
                  <a:schemeClr val="tx1"/>
                </a:solidFill>
              </a:rPr>
              <a:t>will be kept out of </a:t>
            </a:r>
            <a:r>
              <a:rPr lang="en-US" sz="1800" dirty="0" smtClean="0">
                <a:solidFill>
                  <a:schemeClr val="tx1"/>
                </a:solidFill>
              </a:rPr>
              <a:t>reach, </a:t>
            </a:r>
            <a:r>
              <a:rPr lang="en-US" sz="1800" dirty="0">
                <a:solidFill>
                  <a:schemeClr val="tx1"/>
                </a:solidFill>
              </a:rPr>
              <a:t>and items will be </a:t>
            </a:r>
            <a:r>
              <a:rPr lang="en-US" sz="1800" dirty="0" smtClean="0">
                <a:solidFill>
                  <a:schemeClr val="tx1"/>
                </a:solidFill>
              </a:rPr>
              <a:t>disinfected before being </a:t>
            </a:r>
            <a:r>
              <a:rPr lang="en-US" sz="1800" dirty="0" smtClean="0">
                <a:solidFill>
                  <a:schemeClr val="tx1"/>
                </a:solidFill>
              </a:rPr>
              <a:t>returned </a:t>
            </a:r>
            <a:r>
              <a:rPr lang="en-US" sz="1800" dirty="0" smtClean="0">
                <a:solidFill>
                  <a:schemeClr val="tx1"/>
                </a:solidFill>
              </a:rPr>
              <a:t>to </a:t>
            </a:r>
            <a:r>
              <a:rPr lang="en-US" sz="1800" dirty="0">
                <a:solidFill>
                  <a:schemeClr val="tx1"/>
                </a:solidFill>
              </a:rPr>
              <a:t>the </a:t>
            </a:r>
            <a:r>
              <a:rPr lang="en-US" sz="1800" dirty="0" smtClean="0">
                <a:solidFill>
                  <a:schemeClr val="tx1"/>
                </a:solidFill>
              </a:rPr>
              <a:t>space</a:t>
            </a:r>
          </a:p>
          <a:p>
            <a:pPr marL="0" lvl="0" indent="0">
              <a:buNone/>
            </a:pPr>
            <a:endParaRPr lang="en-US" sz="1200" dirty="0">
              <a:solidFill>
                <a:schemeClr val="tx1"/>
              </a:solidFill>
            </a:endParaRPr>
          </a:p>
          <a:p>
            <a:pPr lvl="0"/>
            <a:r>
              <a:rPr lang="en-US" sz="1800" dirty="0" smtClean="0">
                <a:solidFill>
                  <a:schemeClr val="tx1"/>
                </a:solidFill>
              </a:rPr>
              <a:t>In particular to shared </a:t>
            </a:r>
            <a:r>
              <a:rPr lang="en-US" sz="1800" dirty="0" smtClean="0">
                <a:solidFill>
                  <a:schemeClr val="tx1"/>
                </a:solidFill>
              </a:rPr>
              <a:t>bathrooms, specific </a:t>
            </a:r>
            <a:r>
              <a:rPr lang="en-US" sz="1800" dirty="0">
                <a:solidFill>
                  <a:schemeClr val="tx1"/>
                </a:solidFill>
              </a:rPr>
              <a:t>bathrooms will be assigned to each </a:t>
            </a:r>
            <a:r>
              <a:rPr lang="en-US" sz="1800" dirty="0" smtClean="0">
                <a:solidFill>
                  <a:schemeClr val="tx1"/>
                </a:solidFill>
              </a:rPr>
              <a:t>building section</a:t>
            </a:r>
          </a:p>
          <a:p>
            <a:pPr marL="0" lvl="0" indent="0">
              <a:buNone/>
            </a:pPr>
            <a:endParaRPr lang="en-US" sz="1200" dirty="0">
              <a:solidFill>
                <a:schemeClr val="tx1"/>
              </a:solidFill>
            </a:endParaRPr>
          </a:p>
          <a:p>
            <a:pPr lvl="0"/>
            <a:r>
              <a:rPr lang="en-US" sz="1800" dirty="0">
                <a:solidFill>
                  <a:schemeClr val="tx1"/>
                </a:solidFill>
              </a:rPr>
              <a:t>If there are fewer bathrooms than the number of groups, assign which groups will use the same bathroom. For example, bathroom A is assigned to groups 1, 2 and </a:t>
            </a:r>
            <a:r>
              <a:rPr lang="en-US" sz="1800" dirty="0" smtClean="0">
                <a:solidFill>
                  <a:schemeClr val="tx1"/>
                </a:solidFill>
              </a:rPr>
              <a:t>3, </a:t>
            </a:r>
            <a:r>
              <a:rPr lang="en-US" sz="1800" dirty="0">
                <a:solidFill>
                  <a:schemeClr val="tx1"/>
                </a:solidFill>
              </a:rPr>
              <a:t>and bathroom B is assigned to groups 4 and </a:t>
            </a:r>
            <a:r>
              <a:rPr lang="en-US" sz="1800" dirty="0" smtClean="0">
                <a:solidFill>
                  <a:schemeClr val="tx1"/>
                </a:solidFill>
              </a:rPr>
              <a:t>5</a:t>
            </a:r>
            <a:endParaRPr lang="en-US" sz="900" dirty="0">
              <a:solidFill>
                <a:schemeClr val="tx1"/>
              </a:solidFill>
            </a:endParaRPr>
          </a:p>
        </p:txBody>
      </p:sp>
      <p:sp>
        <p:nvSpPr>
          <p:cNvPr id="2" name="Title 1"/>
          <p:cNvSpPr>
            <a:spLocks noGrp="1"/>
          </p:cNvSpPr>
          <p:nvPr>
            <p:ph type="title"/>
          </p:nvPr>
        </p:nvSpPr>
        <p:spPr/>
        <p:txBody>
          <a:bodyPr>
            <a:normAutofit fontScale="90000"/>
          </a:bodyPr>
          <a:lstStyle/>
          <a:p>
            <a:r>
              <a:rPr lang="en-US" sz="3600" b="1" dirty="0"/>
              <a:t>S</a:t>
            </a:r>
            <a:r>
              <a:rPr lang="en-US" sz="3600" b="1" baseline="30000" dirty="0"/>
              <a:t>D</a:t>
            </a:r>
            <a:r>
              <a:rPr lang="en-US" sz="3600" b="1" dirty="0"/>
              <a:t> will ensure that the following is completed</a:t>
            </a:r>
            <a:r>
              <a:rPr lang="en-US" dirty="0"/>
              <a:t/>
            </a:r>
            <a:br>
              <a:rPr lang="en-US" dirty="0"/>
            </a:br>
            <a:endParaRPr lang="en-US" dirty="0"/>
          </a:p>
        </p:txBody>
      </p:sp>
    </p:spTree>
    <p:extLst>
      <p:ext uri="{BB962C8B-B14F-4D97-AF65-F5344CB8AC3E}">
        <p14:creationId xmlns:p14="http://schemas.microsoft.com/office/powerpoint/2010/main" val="332860234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105400"/>
          </a:xfrm>
        </p:spPr>
        <p:txBody>
          <a:bodyPr>
            <a:normAutofit fontScale="25000" lnSpcReduction="20000"/>
          </a:bodyPr>
          <a:lstStyle/>
          <a:p>
            <a:pPr lvl="0"/>
            <a:r>
              <a:rPr lang="en-US" sz="7200" dirty="0">
                <a:solidFill>
                  <a:schemeClr val="tx1"/>
                </a:solidFill>
              </a:rPr>
              <a:t>Bathroom sink areas including faucets, countertops and paper towel dispensers need to be cleaned after each use (staff or client has finished</a:t>
            </a:r>
            <a:r>
              <a:rPr lang="en-US" sz="7200" dirty="0" smtClean="0">
                <a:solidFill>
                  <a:schemeClr val="tx1"/>
                </a:solidFill>
              </a:rPr>
              <a:t>.)</a:t>
            </a:r>
            <a:endParaRPr lang="en-US" sz="7200" dirty="0">
              <a:solidFill>
                <a:schemeClr val="tx1"/>
              </a:solidFill>
            </a:endParaRPr>
          </a:p>
          <a:p>
            <a:pPr lvl="0"/>
            <a:r>
              <a:rPr lang="en-US" sz="7200" dirty="0">
                <a:solidFill>
                  <a:schemeClr val="tx1"/>
                </a:solidFill>
              </a:rPr>
              <a:t>Toys that cannot be cleaned and sanitized should not be used, including items such as soft toys, dress-up clothes, and puppets. Families and clients are discouraged from sending these types of items into the office</a:t>
            </a:r>
            <a:r>
              <a:rPr lang="en-US" sz="7200" dirty="0" smtClean="0">
                <a:solidFill>
                  <a:schemeClr val="tx1"/>
                </a:solidFill>
              </a:rPr>
              <a:t>.</a:t>
            </a:r>
            <a:endParaRPr lang="en-US" sz="7200" dirty="0">
              <a:solidFill>
                <a:schemeClr val="tx1"/>
              </a:solidFill>
            </a:endParaRPr>
          </a:p>
          <a:p>
            <a:pPr lvl="0"/>
            <a:r>
              <a:rPr lang="en-US" sz="7200" dirty="0">
                <a:solidFill>
                  <a:schemeClr val="tx1"/>
                </a:solidFill>
              </a:rPr>
              <a:t>When possible, staff and clients will have designated areas/spaces for their belongings so that </a:t>
            </a:r>
            <a:r>
              <a:rPr lang="en-US" sz="7200" dirty="0" smtClean="0">
                <a:solidFill>
                  <a:schemeClr val="tx1"/>
                </a:solidFill>
              </a:rPr>
              <a:t>individual</a:t>
            </a:r>
            <a:r>
              <a:rPr lang="en-US" sz="7200" dirty="0" smtClean="0">
                <a:solidFill>
                  <a:schemeClr val="tx1"/>
                </a:solidFill>
              </a:rPr>
              <a:t>s’</a:t>
            </a:r>
            <a:r>
              <a:rPr lang="en-US" sz="7200" dirty="0" smtClean="0">
                <a:solidFill>
                  <a:schemeClr val="tx1"/>
                </a:solidFill>
              </a:rPr>
              <a:t> </a:t>
            </a:r>
            <a:r>
              <a:rPr lang="en-US" sz="7200" dirty="0">
                <a:solidFill>
                  <a:schemeClr val="tx1"/>
                </a:solidFill>
              </a:rPr>
              <a:t>items are not touching. Staff and clients will be encouraged to have extra clothing for changing as necessary and these items once soiled will be kept in a sealed plastic bag</a:t>
            </a:r>
            <a:r>
              <a:rPr lang="en-US" sz="7200" dirty="0" smtClean="0">
                <a:solidFill>
                  <a:schemeClr val="tx1"/>
                </a:solidFill>
              </a:rPr>
              <a:t>.</a:t>
            </a:r>
            <a:endParaRPr lang="en-US" sz="7200" dirty="0">
              <a:solidFill>
                <a:schemeClr val="tx1"/>
              </a:solidFill>
            </a:endParaRPr>
          </a:p>
          <a:p>
            <a:pPr lvl="0"/>
            <a:r>
              <a:rPr lang="en-US" sz="7200" dirty="0">
                <a:solidFill>
                  <a:schemeClr val="tx1"/>
                </a:solidFill>
              </a:rPr>
              <a:t>Children’s books, art supplies and other paper-based materials such as mail or envelopes, are not considered high risk for transmission and do not need additional cleaning or disinfection procedures</a:t>
            </a:r>
            <a:r>
              <a:rPr lang="en-US" sz="7200" dirty="0" smtClean="0">
                <a:solidFill>
                  <a:schemeClr val="tx1"/>
                </a:solidFill>
              </a:rPr>
              <a:t>.</a:t>
            </a:r>
            <a:endParaRPr lang="en-US" sz="7200" dirty="0">
              <a:solidFill>
                <a:schemeClr val="tx1"/>
              </a:solidFill>
            </a:endParaRPr>
          </a:p>
          <a:p>
            <a:r>
              <a:rPr lang="en-US" sz="7200" dirty="0" smtClean="0">
                <a:solidFill>
                  <a:schemeClr val="tx1"/>
                </a:solidFill>
              </a:rPr>
              <a:t>Children </a:t>
            </a:r>
            <a:r>
              <a:rPr lang="en-US" sz="7200" dirty="0">
                <a:solidFill>
                  <a:schemeClr val="tx1"/>
                </a:solidFill>
              </a:rPr>
              <a:t>may use playground equipment under the following conditions:</a:t>
            </a:r>
          </a:p>
          <a:p>
            <a:pPr lvl="1" fontAlgn="base"/>
            <a:r>
              <a:rPr lang="en-US" sz="6800" dirty="0">
                <a:solidFill>
                  <a:schemeClr val="tx1"/>
                </a:solidFill>
              </a:rPr>
              <a:t>Plastic and metal equipment (company owned) must be cleaned before and after each group.</a:t>
            </a:r>
          </a:p>
          <a:p>
            <a:pPr lvl="0" fontAlgn="base"/>
            <a:r>
              <a:rPr lang="en-US" sz="7200" dirty="0">
                <a:solidFill>
                  <a:schemeClr val="tx1"/>
                </a:solidFill>
              </a:rPr>
              <a:t>The targeted use of disinfectants can be done effectively, efficiently, and safely on outdoor plastic and metal surfaces and on objects frequently touched by multiple people (e.g., handrails, meta;/plastic benches); make sure disinfectant has </a:t>
            </a:r>
            <a:r>
              <a:rPr lang="en-US" sz="7200" dirty="0" smtClean="0">
                <a:solidFill>
                  <a:schemeClr val="tx1"/>
                </a:solidFill>
              </a:rPr>
              <a:t>thoroughly </a:t>
            </a:r>
            <a:r>
              <a:rPr lang="en-US" sz="7200" dirty="0">
                <a:solidFill>
                  <a:schemeClr val="tx1"/>
                </a:solidFill>
              </a:rPr>
              <a:t>dried before allowing clients to  play</a:t>
            </a:r>
            <a:r>
              <a:rPr lang="en-US" sz="7200" dirty="0" smtClean="0">
                <a:solidFill>
                  <a:schemeClr val="tx1"/>
                </a:solidFill>
              </a:rPr>
              <a:t>.</a:t>
            </a:r>
            <a:endParaRPr lang="en-US" sz="7200" dirty="0">
              <a:solidFill>
                <a:schemeClr val="tx1"/>
              </a:solidFill>
            </a:endParaRPr>
          </a:p>
          <a:p>
            <a:r>
              <a:rPr lang="en-US" sz="7200" dirty="0" smtClean="0">
                <a:solidFill>
                  <a:schemeClr val="tx1"/>
                </a:solidFill>
              </a:rPr>
              <a:t>When </a:t>
            </a:r>
            <a:r>
              <a:rPr lang="en-US" sz="7200" dirty="0">
                <a:solidFill>
                  <a:schemeClr val="tx1"/>
                </a:solidFill>
              </a:rPr>
              <a:t>possible, toys may be rotated and placed away from use for a minimum of 3 days and returned for use without disinfecting.</a:t>
            </a:r>
          </a:p>
          <a:p>
            <a:pPr lvl="0"/>
            <a:endParaRPr lang="en-US" dirty="0"/>
          </a:p>
        </p:txBody>
      </p:sp>
      <p:sp>
        <p:nvSpPr>
          <p:cNvPr id="2" name="Title 1"/>
          <p:cNvSpPr>
            <a:spLocks noGrp="1"/>
          </p:cNvSpPr>
          <p:nvPr>
            <p:ph type="title"/>
          </p:nvPr>
        </p:nvSpPr>
        <p:spPr>
          <a:xfrm>
            <a:off x="457200" y="0"/>
            <a:ext cx="8229600" cy="792162"/>
          </a:xfrm>
        </p:spPr>
        <p:txBody>
          <a:bodyPr>
            <a:noAutofit/>
          </a:bodyPr>
          <a:lstStyle/>
          <a:p>
            <a:r>
              <a:rPr lang="en-US" sz="2800" b="1" dirty="0"/>
              <a:t>S</a:t>
            </a:r>
            <a:r>
              <a:rPr lang="en-US" sz="2800" b="1" baseline="30000" dirty="0"/>
              <a:t>D</a:t>
            </a:r>
            <a:r>
              <a:rPr lang="en-US" sz="2800" b="1" dirty="0"/>
              <a:t> will ensure that the following is </a:t>
            </a:r>
            <a:r>
              <a:rPr lang="en-US" sz="2800" b="1" dirty="0" smtClean="0"/>
              <a:t>completed</a:t>
            </a:r>
            <a:endParaRPr lang="en-US" sz="2800" dirty="0"/>
          </a:p>
        </p:txBody>
      </p:sp>
    </p:spTree>
    <p:extLst>
      <p:ext uri="{BB962C8B-B14F-4D97-AF65-F5344CB8AC3E}">
        <p14:creationId xmlns:p14="http://schemas.microsoft.com/office/powerpoint/2010/main" val="41827835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3733800"/>
            <a:ext cx="8229600" cy="2316163"/>
          </a:xfrm>
        </p:spPr>
        <p:txBody>
          <a:bodyPr/>
          <a:lstStyle/>
          <a:p>
            <a:pPr marL="0" indent="0" algn="ctr">
              <a:buNone/>
            </a:pPr>
            <a:endParaRPr lang="en-US" dirty="0" smtClean="0"/>
          </a:p>
          <a:p>
            <a:pPr marL="0" indent="0" algn="ctr">
              <a:buNone/>
            </a:pPr>
            <a:r>
              <a:rPr lang="en-US" dirty="0" smtClean="0"/>
              <a:t>Prior to the beginning of a shift, in the middle of the shift, and at the end of the shift.</a:t>
            </a:r>
            <a:endParaRPr lang="en-US" dirty="0"/>
          </a:p>
        </p:txBody>
      </p:sp>
      <p:sp>
        <p:nvSpPr>
          <p:cNvPr id="2" name="Title 1"/>
          <p:cNvSpPr>
            <a:spLocks noGrp="1"/>
          </p:cNvSpPr>
          <p:nvPr>
            <p:ph type="title"/>
          </p:nvPr>
        </p:nvSpPr>
        <p:spPr>
          <a:xfrm>
            <a:off x="457200" y="2362200"/>
            <a:ext cx="8229600" cy="1143000"/>
          </a:xfrm>
        </p:spPr>
        <p:txBody>
          <a:bodyPr>
            <a:normAutofit/>
          </a:bodyPr>
          <a:lstStyle/>
          <a:p>
            <a:r>
              <a:rPr lang="en-US" sz="3200" b="1" dirty="0" smtClean="0">
                <a:solidFill>
                  <a:schemeClr val="tx1"/>
                </a:solidFill>
              </a:rPr>
              <a:t>At a minimum, when must spaces and high-frequency touch points be disinfected?</a:t>
            </a:r>
            <a:endParaRPr lang="en-US" sz="3200" b="1" dirty="0">
              <a:solidFill>
                <a:schemeClr val="tx1"/>
              </a:solidFill>
            </a:endParaRPr>
          </a:p>
        </p:txBody>
      </p:sp>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t>ASR #12</a:t>
            </a:r>
            <a:endParaRPr lang="en-US" b="1" dirty="0"/>
          </a:p>
        </p:txBody>
      </p:sp>
    </p:spTree>
    <p:extLst>
      <p:ext uri="{BB962C8B-B14F-4D97-AF65-F5344CB8AC3E}">
        <p14:creationId xmlns:p14="http://schemas.microsoft.com/office/powerpoint/2010/main" val="37725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circle(in)">
                                      <p:cBhvr>
                                        <p:cTn id="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171575" y="1699101"/>
          <a:ext cx="6800850" cy="4511040"/>
        </p:xfrm>
        <a:graphic>
          <a:graphicData uri="http://schemas.openxmlformats.org/drawingml/2006/table">
            <a:tbl>
              <a:tblPr firstRow="1" firstCol="1" bandRow="1">
                <a:tableStyleId>{5C22544A-7EE6-4342-B048-85BDC9FD1C3A}</a:tableStyleId>
              </a:tblPr>
              <a:tblGrid>
                <a:gridCol w="1184828"/>
                <a:gridCol w="1280758"/>
                <a:gridCol w="1459276"/>
                <a:gridCol w="1269958"/>
                <a:gridCol w="1606030"/>
              </a:tblGrid>
              <a:tr h="353695">
                <a:tc>
                  <a:txBody>
                    <a:bodyPr/>
                    <a:lstStyle/>
                    <a:p>
                      <a:pPr marL="0" marR="0">
                        <a:spcBef>
                          <a:spcPts val="0"/>
                        </a:spcBef>
                        <a:spcAft>
                          <a:spcPts val="0"/>
                        </a:spcAft>
                      </a:pPr>
                      <a:r>
                        <a:rPr lang="en-US" sz="1200">
                          <a:effectLst/>
                        </a:rPr>
                        <a:t>What</a:t>
                      </a:r>
                      <a:endParaRPr lang="en-US" sz="1200" b="1">
                        <a:solidFill>
                          <a:srgbClr val="000000"/>
                        </a:solidFill>
                        <a:effectLst/>
                        <a:latin typeface="Helvetica"/>
                        <a:ea typeface="Helvetica"/>
                        <a:cs typeface="Helvetica"/>
                      </a:endParaRPr>
                    </a:p>
                  </a:txBody>
                  <a:tcPr marL="50800" marR="50800" marT="50800" marB="50800"/>
                </a:tc>
                <a:tc>
                  <a:txBody>
                    <a:bodyPr/>
                    <a:lstStyle/>
                    <a:p>
                      <a:pPr marL="0" marR="0">
                        <a:spcBef>
                          <a:spcPts val="0"/>
                        </a:spcBef>
                        <a:spcAft>
                          <a:spcPts val="0"/>
                        </a:spcAft>
                      </a:pPr>
                      <a:r>
                        <a:rPr lang="en-US" sz="1200">
                          <a:effectLst/>
                        </a:rPr>
                        <a:t>Examples of Where to use</a:t>
                      </a:r>
                      <a:endParaRPr lang="en-US" sz="1200" b="1">
                        <a:solidFill>
                          <a:srgbClr val="000000"/>
                        </a:solidFill>
                        <a:effectLst/>
                        <a:latin typeface="Helvetica"/>
                        <a:ea typeface="Helvetica"/>
                        <a:cs typeface="Helvetica"/>
                      </a:endParaRPr>
                    </a:p>
                  </a:txBody>
                  <a:tcPr marL="50800" marR="50800" marT="50800" marB="50800"/>
                </a:tc>
                <a:tc>
                  <a:txBody>
                    <a:bodyPr/>
                    <a:lstStyle/>
                    <a:p>
                      <a:pPr marL="0" marR="0">
                        <a:spcBef>
                          <a:spcPts val="0"/>
                        </a:spcBef>
                        <a:spcAft>
                          <a:spcPts val="0"/>
                        </a:spcAft>
                      </a:pPr>
                      <a:r>
                        <a:rPr lang="en-US" sz="1200">
                          <a:effectLst/>
                        </a:rPr>
                        <a:t>Examples of </a:t>
                      </a:r>
                    </a:p>
                    <a:p>
                      <a:pPr marL="0" marR="0">
                        <a:spcBef>
                          <a:spcPts val="0"/>
                        </a:spcBef>
                        <a:spcAft>
                          <a:spcPts val="0"/>
                        </a:spcAft>
                      </a:pPr>
                      <a:r>
                        <a:rPr lang="en-US" sz="1200">
                          <a:effectLst/>
                        </a:rPr>
                        <a:t>Where to avoid</a:t>
                      </a:r>
                      <a:endParaRPr lang="en-US" sz="1200" b="1">
                        <a:solidFill>
                          <a:srgbClr val="000000"/>
                        </a:solidFill>
                        <a:effectLst/>
                        <a:latin typeface="Helvetica"/>
                        <a:ea typeface="Helvetica"/>
                        <a:cs typeface="Helvetica"/>
                      </a:endParaRPr>
                    </a:p>
                  </a:txBody>
                  <a:tcPr marL="50800" marR="50800" marT="50800" marB="50800"/>
                </a:tc>
                <a:tc>
                  <a:txBody>
                    <a:bodyPr/>
                    <a:lstStyle/>
                    <a:p>
                      <a:pPr marL="0" marR="0">
                        <a:spcBef>
                          <a:spcPts val="0"/>
                        </a:spcBef>
                        <a:spcAft>
                          <a:spcPts val="0"/>
                        </a:spcAft>
                      </a:pPr>
                      <a:r>
                        <a:rPr lang="en-US" sz="1200">
                          <a:effectLst/>
                        </a:rPr>
                        <a:t>When </a:t>
                      </a:r>
                      <a:endParaRPr lang="en-US" sz="1200" b="1">
                        <a:solidFill>
                          <a:srgbClr val="000000"/>
                        </a:solidFill>
                        <a:effectLst/>
                        <a:latin typeface="Helvetica"/>
                        <a:ea typeface="Helvetica"/>
                        <a:cs typeface="Helvetica"/>
                      </a:endParaRPr>
                    </a:p>
                  </a:txBody>
                  <a:tcPr marL="50800" marR="50800" marT="50800" marB="50800"/>
                </a:tc>
                <a:tc>
                  <a:txBody>
                    <a:bodyPr/>
                    <a:lstStyle/>
                    <a:p>
                      <a:pPr marL="0" marR="0">
                        <a:spcBef>
                          <a:spcPts val="0"/>
                        </a:spcBef>
                        <a:spcAft>
                          <a:spcPts val="0"/>
                        </a:spcAft>
                      </a:pPr>
                      <a:r>
                        <a:rPr lang="en-US" sz="1200">
                          <a:effectLst/>
                        </a:rPr>
                        <a:t>Directions: </a:t>
                      </a:r>
                      <a:endParaRPr lang="en-US" sz="1200" b="1">
                        <a:solidFill>
                          <a:srgbClr val="000000"/>
                        </a:solidFill>
                        <a:effectLst/>
                        <a:latin typeface="Helvetica"/>
                        <a:ea typeface="Helvetica"/>
                        <a:cs typeface="Helvetica"/>
                      </a:endParaRPr>
                    </a:p>
                  </a:txBody>
                  <a:tcPr marL="50800" marR="50800" marT="50800" marB="50800"/>
                </a:tc>
              </a:tr>
              <a:tr h="1758315">
                <a:tc>
                  <a:txBody>
                    <a:bodyPr/>
                    <a:lstStyle/>
                    <a:p>
                      <a:pPr marL="0" marR="0">
                        <a:spcBef>
                          <a:spcPts val="0"/>
                        </a:spcBef>
                        <a:spcAft>
                          <a:spcPts val="0"/>
                        </a:spcAft>
                      </a:pPr>
                      <a:r>
                        <a:rPr lang="en-US" sz="1200">
                          <a:effectLst/>
                        </a:rPr>
                        <a:t>Bleach &amp; Water Solution</a:t>
                      </a:r>
                      <a:endParaRPr lang="en-US" sz="1200" b="1">
                        <a:solidFill>
                          <a:srgbClr val="000000"/>
                        </a:solidFill>
                        <a:effectLst/>
                        <a:latin typeface="Helvetica"/>
                        <a:ea typeface="Helvetica"/>
                        <a:cs typeface="Helvetica"/>
                      </a:endParaRPr>
                    </a:p>
                  </a:txBody>
                  <a:tcPr marL="50800" marR="50800" marT="50800" marB="50800"/>
                </a:tc>
                <a:tc>
                  <a:txBody>
                    <a:bodyPr/>
                    <a:lstStyle/>
                    <a:p>
                      <a:pPr marL="0" marR="0">
                        <a:spcBef>
                          <a:spcPts val="0"/>
                        </a:spcBef>
                        <a:spcAft>
                          <a:spcPts val="0"/>
                        </a:spcAft>
                      </a:pPr>
                      <a:r>
                        <a:rPr lang="en-US" sz="1200">
                          <a:effectLst/>
                        </a:rPr>
                        <a:t>Any surface in offices</a:t>
                      </a:r>
                      <a:endParaRPr lang="en-US" sz="1200">
                        <a:solidFill>
                          <a:srgbClr val="000000"/>
                        </a:solidFill>
                        <a:effectLst/>
                        <a:latin typeface="Helvetica"/>
                        <a:ea typeface="Helvetica"/>
                        <a:cs typeface="Helvetica"/>
                      </a:endParaRPr>
                    </a:p>
                  </a:txBody>
                  <a:tcPr marL="50800" marR="50800" marT="50800" marB="50800"/>
                </a:tc>
                <a:tc>
                  <a:txBody>
                    <a:bodyPr/>
                    <a:lstStyle/>
                    <a:p>
                      <a:pPr marL="0" marR="0">
                        <a:spcBef>
                          <a:spcPts val="0"/>
                        </a:spcBef>
                        <a:spcAft>
                          <a:spcPts val="0"/>
                        </a:spcAft>
                      </a:pPr>
                      <a:r>
                        <a:rPr lang="en-US" sz="1200">
                          <a:effectLst/>
                        </a:rPr>
                        <a:t>Do not use in cars, or on cloth chairs </a:t>
                      </a:r>
                    </a:p>
                    <a:p>
                      <a:pPr marL="0" marR="0">
                        <a:spcBef>
                          <a:spcPts val="0"/>
                        </a:spcBef>
                        <a:spcAft>
                          <a:spcPts val="0"/>
                        </a:spcAft>
                      </a:pPr>
                      <a:r>
                        <a:rPr lang="en-US" sz="1200">
                          <a:effectLst/>
                        </a:rPr>
                        <a:t> </a:t>
                      </a:r>
                    </a:p>
                    <a:p>
                      <a:pPr marL="0" marR="0">
                        <a:spcBef>
                          <a:spcPts val="0"/>
                        </a:spcBef>
                        <a:spcAft>
                          <a:spcPts val="0"/>
                        </a:spcAft>
                      </a:pPr>
                      <a:r>
                        <a:rPr lang="en-US" sz="1200">
                          <a:effectLst/>
                        </a:rPr>
                        <a:t>Do not use on toys that cannot be rinsed. </a:t>
                      </a:r>
                      <a:endParaRPr lang="en-US" sz="1200">
                        <a:solidFill>
                          <a:srgbClr val="000000"/>
                        </a:solidFill>
                        <a:effectLst/>
                        <a:latin typeface="Helvetica"/>
                        <a:ea typeface="Helvetica"/>
                        <a:cs typeface="Helvetica"/>
                      </a:endParaRPr>
                    </a:p>
                  </a:txBody>
                  <a:tcPr marL="50800" marR="50800" marT="50800" marB="50800"/>
                </a:tc>
                <a:tc>
                  <a:txBody>
                    <a:bodyPr/>
                    <a:lstStyle/>
                    <a:p>
                      <a:pPr marL="0" marR="0">
                        <a:spcBef>
                          <a:spcPts val="0"/>
                        </a:spcBef>
                        <a:spcAft>
                          <a:spcPts val="0"/>
                        </a:spcAft>
                      </a:pPr>
                      <a:r>
                        <a:rPr lang="en-US" sz="1200">
                          <a:effectLst/>
                        </a:rPr>
                        <a:t>At beginning, middle and end of client shifts</a:t>
                      </a:r>
                      <a:endParaRPr lang="en-US" sz="1200">
                        <a:solidFill>
                          <a:srgbClr val="000000"/>
                        </a:solidFill>
                        <a:effectLst/>
                        <a:latin typeface="Helvetica"/>
                        <a:ea typeface="Helvetica"/>
                        <a:cs typeface="Helvetica"/>
                      </a:endParaRPr>
                    </a:p>
                  </a:txBody>
                  <a:tcPr marL="50800" marR="50800" marT="50800" marB="50800"/>
                </a:tc>
                <a:tc>
                  <a:txBody>
                    <a:bodyPr/>
                    <a:lstStyle/>
                    <a:p>
                      <a:pPr marL="0" marR="0">
                        <a:spcBef>
                          <a:spcPts val="0"/>
                        </a:spcBef>
                        <a:spcAft>
                          <a:spcPts val="0"/>
                        </a:spcAft>
                      </a:pPr>
                      <a:r>
                        <a:rPr lang="en-US" sz="1200">
                          <a:effectLst/>
                        </a:rPr>
                        <a:t>Make new solution daily!</a:t>
                      </a:r>
                    </a:p>
                    <a:p>
                      <a:pPr marL="0" marR="0">
                        <a:spcBef>
                          <a:spcPts val="0"/>
                        </a:spcBef>
                        <a:spcAft>
                          <a:spcPts val="0"/>
                        </a:spcAft>
                      </a:pPr>
                      <a:r>
                        <a:rPr lang="en-US" sz="1200">
                          <a:effectLst/>
                        </a:rPr>
                        <a:t>Add one cap full of bleach to a spray bottle and fill with water.</a:t>
                      </a:r>
                    </a:p>
                    <a:p>
                      <a:pPr marL="0" marR="0">
                        <a:spcBef>
                          <a:spcPts val="0"/>
                        </a:spcBef>
                        <a:spcAft>
                          <a:spcPts val="0"/>
                        </a:spcAft>
                      </a:pPr>
                      <a:r>
                        <a:rPr lang="en-US" sz="1200">
                          <a:effectLst/>
                        </a:rPr>
                        <a:t>Should be left for 10 minutes (if placed in mouth, 1 minute for all other items) and then rinsed or wiped with wet paper towel before touching. </a:t>
                      </a:r>
                      <a:endParaRPr lang="en-US" sz="1200">
                        <a:solidFill>
                          <a:srgbClr val="000000"/>
                        </a:solidFill>
                        <a:effectLst/>
                        <a:latin typeface="Helvetica"/>
                        <a:ea typeface="Helvetica"/>
                        <a:cs typeface="Helvetica"/>
                      </a:endParaRPr>
                    </a:p>
                  </a:txBody>
                  <a:tcPr marL="50800" marR="50800" marT="50800" marB="50800"/>
                </a:tc>
              </a:tr>
              <a:tr h="1406525">
                <a:tc>
                  <a:txBody>
                    <a:bodyPr/>
                    <a:lstStyle/>
                    <a:p>
                      <a:pPr marL="0" marR="0">
                        <a:spcBef>
                          <a:spcPts val="0"/>
                        </a:spcBef>
                        <a:spcAft>
                          <a:spcPts val="0"/>
                        </a:spcAft>
                      </a:pPr>
                      <a:r>
                        <a:rPr lang="en-US" sz="1200">
                          <a:effectLst/>
                        </a:rPr>
                        <a:t>Lysol Spray</a:t>
                      </a:r>
                      <a:endParaRPr lang="en-US" sz="1200" b="1">
                        <a:solidFill>
                          <a:srgbClr val="000000"/>
                        </a:solidFill>
                        <a:effectLst/>
                        <a:latin typeface="Helvetica"/>
                        <a:ea typeface="Helvetica"/>
                        <a:cs typeface="Helvetica"/>
                      </a:endParaRPr>
                    </a:p>
                  </a:txBody>
                  <a:tcPr marL="50800" marR="50800" marT="50800" marB="50800"/>
                </a:tc>
                <a:tc>
                  <a:txBody>
                    <a:bodyPr/>
                    <a:lstStyle/>
                    <a:p>
                      <a:pPr marL="0" marR="0">
                        <a:spcBef>
                          <a:spcPts val="0"/>
                        </a:spcBef>
                        <a:spcAft>
                          <a:spcPts val="0"/>
                        </a:spcAft>
                      </a:pPr>
                      <a:r>
                        <a:rPr lang="en-US" sz="1200">
                          <a:effectLst/>
                        </a:rPr>
                        <a:t>In Cars, on chairs, on office materials, light switches, door handles, bathrooms</a:t>
                      </a:r>
                      <a:endParaRPr lang="en-US" sz="1200">
                        <a:solidFill>
                          <a:srgbClr val="000000"/>
                        </a:solidFill>
                        <a:effectLst/>
                        <a:latin typeface="Helvetica"/>
                        <a:ea typeface="Helvetica"/>
                        <a:cs typeface="Helvetica"/>
                      </a:endParaRPr>
                    </a:p>
                  </a:txBody>
                  <a:tcPr marL="50800" marR="50800" marT="50800" marB="50800"/>
                </a:tc>
                <a:tc>
                  <a:txBody>
                    <a:bodyPr/>
                    <a:lstStyle/>
                    <a:p>
                      <a:pPr marL="0" marR="0">
                        <a:spcBef>
                          <a:spcPts val="0"/>
                        </a:spcBef>
                        <a:spcAft>
                          <a:spcPts val="0"/>
                        </a:spcAft>
                      </a:pPr>
                      <a:r>
                        <a:rPr lang="en-US" sz="1200">
                          <a:effectLst/>
                        </a:rPr>
                        <a:t>Do not use on tables that are eaten from or on toys. </a:t>
                      </a:r>
                      <a:endParaRPr lang="en-US" sz="1200">
                        <a:solidFill>
                          <a:srgbClr val="000000"/>
                        </a:solidFill>
                        <a:effectLst/>
                        <a:latin typeface="Helvetica"/>
                        <a:ea typeface="Helvetica"/>
                        <a:cs typeface="Helvetica"/>
                      </a:endParaRPr>
                    </a:p>
                  </a:txBody>
                  <a:tcPr marL="50800" marR="50800" marT="50800" marB="50800"/>
                </a:tc>
                <a:tc>
                  <a:txBody>
                    <a:bodyPr/>
                    <a:lstStyle/>
                    <a:p>
                      <a:pPr marL="0" marR="0">
                        <a:spcBef>
                          <a:spcPts val="0"/>
                        </a:spcBef>
                        <a:spcAft>
                          <a:spcPts val="0"/>
                        </a:spcAft>
                      </a:pPr>
                      <a:r>
                        <a:rPr lang="en-US" sz="1200">
                          <a:effectLst/>
                        </a:rPr>
                        <a:t>At beginning and middle of shifts </a:t>
                      </a:r>
                      <a:endParaRPr lang="en-US" sz="1200">
                        <a:solidFill>
                          <a:srgbClr val="000000"/>
                        </a:solidFill>
                        <a:effectLst/>
                        <a:latin typeface="Helvetica"/>
                        <a:ea typeface="Helvetica"/>
                        <a:cs typeface="Helvetica"/>
                      </a:endParaRPr>
                    </a:p>
                  </a:txBody>
                  <a:tcPr marL="50800" marR="50800" marT="50800" marB="50800"/>
                </a:tc>
                <a:tc>
                  <a:txBody>
                    <a:bodyPr/>
                    <a:lstStyle/>
                    <a:p>
                      <a:pPr marL="0" marR="0">
                        <a:spcBef>
                          <a:spcPts val="0"/>
                        </a:spcBef>
                        <a:spcAft>
                          <a:spcPts val="0"/>
                        </a:spcAft>
                      </a:pPr>
                      <a:r>
                        <a:rPr lang="en-US" sz="1200" dirty="0">
                          <a:effectLst/>
                        </a:rPr>
                        <a:t>Must air dry or be wiped down before surface is touched.  </a:t>
                      </a:r>
                    </a:p>
                    <a:p>
                      <a:pPr marL="0" marR="0">
                        <a:spcBef>
                          <a:spcPts val="0"/>
                        </a:spcBef>
                        <a:spcAft>
                          <a:spcPts val="0"/>
                        </a:spcAft>
                      </a:pPr>
                      <a:r>
                        <a:rPr lang="en-US" sz="1200" dirty="0">
                          <a:effectLst/>
                        </a:rPr>
                        <a:t> </a:t>
                      </a:r>
                    </a:p>
                    <a:p>
                      <a:pPr marL="0" marR="0">
                        <a:spcBef>
                          <a:spcPts val="0"/>
                        </a:spcBef>
                        <a:spcAft>
                          <a:spcPts val="0"/>
                        </a:spcAft>
                      </a:pPr>
                      <a:r>
                        <a:rPr lang="en-US" sz="1200" dirty="0">
                          <a:effectLst/>
                        </a:rPr>
                        <a:t>If used on a food contact (mouth contact) surface must rinse after 5 minutes. </a:t>
                      </a:r>
                      <a:endParaRPr lang="en-US" sz="1200" dirty="0">
                        <a:solidFill>
                          <a:srgbClr val="000000"/>
                        </a:solidFill>
                        <a:effectLst/>
                        <a:latin typeface="Helvetica"/>
                        <a:ea typeface="Helvetica"/>
                        <a:cs typeface="Helvetica"/>
                      </a:endParaRPr>
                    </a:p>
                  </a:txBody>
                  <a:tcPr marL="50800" marR="50800" marT="50800" marB="50800"/>
                </a:tc>
              </a:tr>
            </a:tbl>
          </a:graphicData>
        </a:graphic>
      </p:graphicFrame>
      <p:sp>
        <p:nvSpPr>
          <p:cNvPr id="2" name="Title 1"/>
          <p:cNvSpPr>
            <a:spLocks noGrp="1"/>
          </p:cNvSpPr>
          <p:nvPr>
            <p:ph type="title"/>
          </p:nvPr>
        </p:nvSpPr>
        <p:spPr/>
        <p:txBody>
          <a:bodyPr>
            <a:normAutofit fontScale="90000"/>
          </a:bodyPr>
          <a:lstStyle/>
          <a:p>
            <a:r>
              <a:rPr lang="en-US" sz="3100" b="1" dirty="0"/>
              <a:t>Approved </a:t>
            </a:r>
            <a:r>
              <a:rPr lang="en-US" sz="3100" b="1" dirty="0" smtClean="0"/>
              <a:t>Disinfectants &amp; </a:t>
            </a:r>
            <a:r>
              <a:rPr lang="en-US" sz="3100" b="1" dirty="0"/>
              <a:t>When/Where to Use Them</a:t>
            </a:r>
            <a:r>
              <a:rPr lang="en-US" dirty="0"/>
              <a:t/>
            </a:r>
            <a:br>
              <a:rPr lang="en-US" dirty="0"/>
            </a:br>
            <a:endParaRPr lang="en-US" dirty="0"/>
          </a:p>
        </p:txBody>
      </p:sp>
    </p:spTree>
    <p:extLst>
      <p:ext uri="{BB962C8B-B14F-4D97-AF65-F5344CB8AC3E}">
        <p14:creationId xmlns:p14="http://schemas.microsoft.com/office/powerpoint/2010/main" val="326713525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253195896"/>
              </p:ext>
            </p:extLst>
          </p:nvPr>
        </p:nvGraphicFramePr>
        <p:xfrm>
          <a:off x="1066800" y="1295400"/>
          <a:ext cx="6800850" cy="4419600"/>
        </p:xfrm>
        <a:graphic>
          <a:graphicData uri="http://schemas.openxmlformats.org/drawingml/2006/table">
            <a:tbl>
              <a:tblPr firstRow="1" firstCol="1" bandRow="1">
                <a:tableStyleId>{5C22544A-7EE6-4342-B048-85BDC9FD1C3A}</a:tableStyleId>
              </a:tblPr>
              <a:tblGrid>
                <a:gridCol w="1184828"/>
                <a:gridCol w="1280758"/>
                <a:gridCol w="1459276"/>
                <a:gridCol w="1269958"/>
                <a:gridCol w="1606030"/>
              </a:tblGrid>
              <a:tr h="1521277">
                <a:tc>
                  <a:txBody>
                    <a:bodyPr/>
                    <a:lstStyle/>
                    <a:p>
                      <a:pPr marL="0" marR="0">
                        <a:spcBef>
                          <a:spcPts val="0"/>
                        </a:spcBef>
                        <a:spcAft>
                          <a:spcPts val="0"/>
                        </a:spcAft>
                      </a:pPr>
                      <a:r>
                        <a:rPr lang="en-US" sz="1200" dirty="0">
                          <a:effectLst/>
                        </a:rPr>
                        <a:t>Purell Spray</a:t>
                      </a:r>
                      <a:endParaRPr lang="en-US" sz="1200" b="1" dirty="0">
                        <a:solidFill>
                          <a:srgbClr val="000000"/>
                        </a:solidFill>
                        <a:effectLst/>
                        <a:latin typeface="Helvetica"/>
                        <a:ea typeface="Helvetica"/>
                        <a:cs typeface="Helvetica"/>
                      </a:endParaRPr>
                    </a:p>
                  </a:txBody>
                  <a:tcPr marL="50800" marR="50800" marT="50800" marB="50800"/>
                </a:tc>
                <a:tc>
                  <a:txBody>
                    <a:bodyPr/>
                    <a:lstStyle/>
                    <a:p>
                      <a:pPr marL="0" marR="0">
                        <a:spcBef>
                          <a:spcPts val="0"/>
                        </a:spcBef>
                        <a:spcAft>
                          <a:spcPts val="0"/>
                        </a:spcAft>
                      </a:pPr>
                      <a:r>
                        <a:rPr lang="en-US" sz="1200" dirty="0">
                          <a:effectLst/>
                        </a:rPr>
                        <a:t>On any and all surfaces</a:t>
                      </a:r>
                    </a:p>
                    <a:p>
                      <a:pPr marL="0" marR="0">
                        <a:spcBef>
                          <a:spcPts val="0"/>
                        </a:spcBef>
                        <a:spcAft>
                          <a:spcPts val="0"/>
                        </a:spcAft>
                      </a:pPr>
                      <a:r>
                        <a:rPr lang="en-US" sz="1200" dirty="0">
                          <a:effectLst/>
                        </a:rPr>
                        <a:t>Use mostly for toys and table surfaces </a:t>
                      </a:r>
                      <a:endParaRPr lang="en-US" sz="1200" dirty="0">
                        <a:solidFill>
                          <a:srgbClr val="000000"/>
                        </a:solidFill>
                        <a:effectLst/>
                        <a:latin typeface="Helvetica"/>
                        <a:ea typeface="Helvetica"/>
                        <a:cs typeface="Helvetica"/>
                      </a:endParaRPr>
                    </a:p>
                  </a:txBody>
                  <a:tcPr marL="50800" marR="50800" marT="50800" marB="50800"/>
                </a:tc>
                <a:tc>
                  <a:txBody>
                    <a:bodyPr/>
                    <a:lstStyle/>
                    <a:p>
                      <a:pPr marL="0" marR="0">
                        <a:spcBef>
                          <a:spcPts val="0"/>
                        </a:spcBef>
                        <a:spcAft>
                          <a:spcPts val="0"/>
                        </a:spcAft>
                      </a:pPr>
                      <a:r>
                        <a:rPr lang="en-US" sz="1000" dirty="0">
                          <a:effectLst/>
                        </a:rPr>
                        <a:t> </a:t>
                      </a:r>
                      <a:endParaRPr lang="en-US" sz="1200" dirty="0">
                        <a:effectLst/>
                        <a:latin typeface="Times New Roman"/>
                        <a:ea typeface="Arial Unicode MS"/>
                      </a:endParaRPr>
                    </a:p>
                  </a:txBody>
                  <a:tcPr marL="50800" marR="50800" marT="50800" marB="50800"/>
                </a:tc>
                <a:tc>
                  <a:txBody>
                    <a:bodyPr/>
                    <a:lstStyle/>
                    <a:p>
                      <a:pPr marL="0" marR="0">
                        <a:spcBef>
                          <a:spcPts val="0"/>
                        </a:spcBef>
                        <a:spcAft>
                          <a:spcPts val="0"/>
                        </a:spcAft>
                      </a:pPr>
                      <a:r>
                        <a:rPr lang="en-US" sz="1200">
                          <a:effectLst/>
                        </a:rPr>
                        <a:t>Beginning, middle, end of shift</a:t>
                      </a:r>
                    </a:p>
                    <a:p>
                      <a:pPr marL="0" marR="0">
                        <a:spcBef>
                          <a:spcPts val="0"/>
                        </a:spcBef>
                        <a:spcAft>
                          <a:spcPts val="0"/>
                        </a:spcAft>
                      </a:pPr>
                      <a:r>
                        <a:rPr lang="en-US" sz="1200">
                          <a:effectLst/>
                        </a:rPr>
                        <a:t>Any time a toy is placed near or in mouth</a:t>
                      </a:r>
                      <a:endParaRPr lang="en-US" sz="1200">
                        <a:solidFill>
                          <a:srgbClr val="000000"/>
                        </a:solidFill>
                        <a:effectLst/>
                        <a:latin typeface="Helvetica"/>
                        <a:ea typeface="Helvetica"/>
                        <a:cs typeface="Helvetica"/>
                      </a:endParaRPr>
                    </a:p>
                  </a:txBody>
                  <a:tcPr marL="50800" marR="50800" marT="50800" marB="50800"/>
                </a:tc>
                <a:tc>
                  <a:txBody>
                    <a:bodyPr/>
                    <a:lstStyle/>
                    <a:p>
                      <a:pPr marL="0" marR="0">
                        <a:spcBef>
                          <a:spcPts val="0"/>
                        </a:spcBef>
                        <a:spcAft>
                          <a:spcPts val="0"/>
                        </a:spcAft>
                      </a:pPr>
                      <a:r>
                        <a:rPr lang="en-US" sz="1200">
                          <a:effectLst/>
                        </a:rPr>
                        <a:t>Spray then let sit at least 5 minutes before touching.  </a:t>
                      </a:r>
                    </a:p>
                    <a:p>
                      <a:pPr marL="0" marR="0">
                        <a:spcBef>
                          <a:spcPts val="0"/>
                        </a:spcBef>
                        <a:spcAft>
                          <a:spcPts val="0"/>
                        </a:spcAft>
                      </a:pPr>
                      <a:r>
                        <a:rPr lang="en-US" sz="1200">
                          <a:effectLst/>
                        </a:rPr>
                        <a:t> </a:t>
                      </a:r>
                    </a:p>
                    <a:p>
                      <a:pPr marL="0" marR="0">
                        <a:spcBef>
                          <a:spcPts val="0"/>
                        </a:spcBef>
                        <a:spcAft>
                          <a:spcPts val="0"/>
                        </a:spcAft>
                      </a:pPr>
                      <a:r>
                        <a:rPr lang="en-US" sz="1200">
                          <a:effectLst/>
                        </a:rPr>
                        <a:t>No rinse required. </a:t>
                      </a:r>
                      <a:endParaRPr lang="en-US" sz="1200">
                        <a:solidFill>
                          <a:srgbClr val="000000"/>
                        </a:solidFill>
                        <a:effectLst/>
                        <a:latin typeface="Helvetica"/>
                        <a:ea typeface="Helvetica"/>
                        <a:cs typeface="Helvetica"/>
                      </a:endParaRPr>
                    </a:p>
                  </a:txBody>
                  <a:tcPr marL="50800" marR="50800" marT="50800" marB="50800"/>
                </a:tc>
              </a:tr>
              <a:tr h="1784761">
                <a:tc>
                  <a:txBody>
                    <a:bodyPr/>
                    <a:lstStyle/>
                    <a:p>
                      <a:pPr marL="0" marR="0">
                        <a:spcBef>
                          <a:spcPts val="0"/>
                        </a:spcBef>
                        <a:spcAft>
                          <a:spcPts val="0"/>
                        </a:spcAft>
                      </a:pPr>
                      <a:r>
                        <a:rPr lang="en-US" sz="1200">
                          <a:effectLst/>
                        </a:rPr>
                        <a:t>Lysol/Clorox Wipes</a:t>
                      </a:r>
                      <a:endParaRPr lang="en-US" sz="1200" b="1">
                        <a:solidFill>
                          <a:srgbClr val="000000"/>
                        </a:solidFill>
                        <a:effectLst/>
                        <a:latin typeface="Helvetica"/>
                        <a:ea typeface="Helvetica"/>
                        <a:cs typeface="Helvetica"/>
                      </a:endParaRPr>
                    </a:p>
                  </a:txBody>
                  <a:tcPr marL="50800" marR="50800" marT="50800" marB="50800"/>
                </a:tc>
                <a:tc>
                  <a:txBody>
                    <a:bodyPr/>
                    <a:lstStyle/>
                    <a:p>
                      <a:pPr marL="0" marR="0">
                        <a:spcBef>
                          <a:spcPts val="0"/>
                        </a:spcBef>
                        <a:spcAft>
                          <a:spcPts val="0"/>
                        </a:spcAft>
                      </a:pPr>
                      <a:r>
                        <a:rPr lang="en-US" sz="1200">
                          <a:effectLst/>
                        </a:rPr>
                        <a:t>Tables, door handles, light switches, chairs, seat belts </a:t>
                      </a:r>
                      <a:endParaRPr lang="en-US" sz="1200">
                        <a:solidFill>
                          <a:srgbClr val="000000"/>
                        </a:solidFill>
                        <a:effectLst/>
                        <a:latin typeface="Helvetica"/>
                        <a:ea typeface="Helvetica"/>
                        <a:cs typeface="Helvetica"/>
                      </a:endParaRPr>
                    </a:p>
                  </a:txBody>
                  <a:tcPr marL="50800" marR="50800" marT="50800" marB="50800"/>
                </a:tc>
                <a:tc>
                  <a:txBody>
                    <a:bodyPr/>
                    <a:lstStyle/>
                    <a:p>
                      <a:pPr marL="0" marR="0">
                        <a:spcBef>
                          <a:spcPts val="0"/>
                        </a:spcBef>
                        <a:spcAft>
                          <a:spcPts val="0"/>
                        </a:spcAft>
                      </a:pPr>
                      <a:r>
                        <a:rPr lang="en-US" sz="1000">
                          <a:effectLst/>
                        </a:rPr>
                        <a:t> </a:t>
                      </a:r>
                      <a:endParaRPr lang="en-US" sz="1200">
                        <a:effectLst/>
                        <a:latin typeface="Times New Roman"/>
                        <a:ea typeface="Arial Unicode MS"/>
                      </a:endParaRPr>
                    </a:p>
                  </a:txBody>
                  <a:tcPr marL="50800" marR="50800" marT="50800" marB="50800"/>
                </a:tc>
                <a:tc>
                  <a:txBody>
                    <a:bodyPr/>
                    <a:lstStyle/>
                    <a:p>
                      <a:pPr marL="0" marR="0">
                        <a:spcBef>
                          <a:spcPts val="0"/>
                        </a:spcBef>
                        <a:spcAft>
                          <a:spcPts val="0"/>
                        </a:spcAft>
                      </a:pPr>
                      <a:r>
                        <a:rPr lang="en-US" sz="1200" dirty="0">
                          <a:effectLst/>
                        </a:rPr>
                        <a:t>Before and After eating</a:t>
                      </a:r>
                    </a:p>
                    <a:p>
                      <a:pPr marL="0" marR="0">
                        <a:spcBef>
                          <a:spcPts val="0"/>
                        </a:spcBef>
                        <a:spcAft>
                          <a:spcPts val="0"/>
                        </a:spcAft>
                      </a:pPr>
                      <a:r>
                        <a:rPr lang="en-US" sz="1200" dirty="0">
                          <a:effectLst/>
                        </a:rPr>
                        <a:t>At beginning, middle and end of shift </a:t>
                      </a:r>
                      <a:endParaRPr lang="en-US" sz="1200" dirty="0">
                        <a:solidFill>
                          <a:srgbClr val="000000"/>
                        </a:solidFill>
                        <a:effectLst/>
                        <a:latin typeface="Helvetica"/>
                        <a:ea typeface="Helvetica"/>
                        <a:cs typeface="Helvetica"/>
                      </a:endParaRPr>
                    </a:p>
                  </a:txBody>
                  <a:tcPr marL="50800" marR="50800" marT="50800" marB="50800"/>
                </a:tc>
                <a:tc>
                  <a:txBody>
                    <a:bodyPr/>
                    <a:lstStyle/>
                    <a:p>
                      <a:pPr marL="0" marR="0">
                        <a:spcBef>
                          <a:spcPts val="0"/>
                        </a:spcBef>
                        <a:spcAft>
                          <a:spcPts val="0"/>
                        </a:spcAft>
                      </a:pPr>
                      <a:r>
                        <a:rPr lang="en-US" sz="1200">
                          <a:effectLst/>
                        </a:rPr>
                        <a:t>Can cut into 4 pieces for smaller surfaces (thermometers)</a:t>
                      </a:r>
                    </a:p>
                    <a:p>
                      <a:pPr marL="0" marR="0">
                        <a:spcBef>
                          <a:spcPts val="0"/>
                        </a:spcBef>
                        <a:spcAft>
                          <a:spcPts val="0"/>
                        </a:spcAft>
                      </a:pPr>
                      <a:r>
                        <a:rPr lang="en-US" sz="1200">
                          <a:effectLst/>
                        </a:rPr>
                        <a:t> </a:t>
                      </a:r>
                    </a:p>
                    <a:p>
                      <a:pPr marL="0" marR="0">
                        <a:spcBef>
                          <a:spcPts val="0"/>
                        </a:spcBef>
                        <a:spcAft>
                          <a:spcPts val="0"/>
                        </a:spcAft>
                      </a:pPr>
                      <a:r>
                        <a:rPr lang="en-US" sz="1200">
                          <a:effectLst/>
                        </a:rPr>
                        <a:t>Should be allowed to air dry or wiped dry before touching surface.</a:t>
                      </a:r>
                      <a:endParaRPr lang="en-US" sz="1200">
                        <a:solidFill>
                          <a:srgbClr val="000000"/>
                        </a:solidFill>
                        <a:effectLst/>
                        <a:latin typeface="Helvetica"/>
                        <a:ea typeface="Helvetica"/>
                        <a:cs typeface="Helvetica"/>
                      </a:endParaRPr>
                    </a:p>
                  </a:txBody>
                  <a:tcPr marL="50800" marR="50800" marT="50800" marB="50800"/>
                </a:tc>
              </a:tr>
              <a:tr h="1113562">
                <a:tc>
                  <a:txBody>
                    <a:bodyPr/>
                    <a:lstStyle/>
                    <a:p>
                      <a:pPr marL="0" marR="0">
                        <a:spcBef>
                          <a:spcPts val="0"/>
                        </a:spcBef>
                        <a:spcAft>
                          <a:spcPts val="0"/>
                        </a:spcAft>
                      </a:pPr>
                      <a:r>
                        <a:rPr lang="en-US" sz="1200">
                          <a:effectLst/>
                        </a:rPr>
                        <a:t>Purell Wipes</a:t>
                      </a:r>
                      <a:endParaRPr lang="en-US" sz="1200" b="1">
                        <a:solidFill>
                          <a:srgbClr val="000000"/>
                        </a:solidFill>
                        <a:effectLst/>
                        <a:latin typeface="Helvetica"/>
                        <a:ea typeface="Helvetica"/>
                        <a:cs typeface="Helvetica"/>
                      </a:endParaRPr>
                    </a:p>
                  </a:txBody>
                  <a:tcPr marL="50800" marR="50800" marT="50800" marB="50800"/>
                </a:tc>
                <a:tc>
                  <a:txBody>
                    <a:bodyPr/>
                    <a:lstStyle/>
                    <a:p>
                      <a:pPr marL="0" marR="0">
                        <a:spcBef>
                          <a:spcPts val="0"/>
                        </a:spcBef>
                        <a:spcAft>
                          <a:spcPts val="0"/>
                        </a:spcAft>
                      </a:pPr>
                      <a:r>
                        <a:rPr lang="en-US" sz="1200">
                          <a:effectLst/>
                        </a:rPr>
                        <a:t>Hands or skin</a:t>
                      </a:r>
                    </a:p>
                    <a:p>
                      <a:pPr marL="0" marR="0">
                        <a:spcBef>
                          <a:spcPts val="0"/>
                        </a:spcBef>
                        <a:spcAft>
                          <a:spcPts val="0"/>
                        </a:spcAft>
                      </a:pPr>
                      <a:r>
                        <a:rPr lang="en-US" sz="1200">
                          <a:effectLst/>
                        </a:rPr>
                        <a:t>Changing Pad for diapering</a:t>
                      </a:r>
                      <a:endParaRPr lang="en-US" sz="1200">
                        <a:solidFill>
                          <a:srgbClr val="000000"/>
                        </a:solidFill>
                        <a:effectLst/>
                        <a:latin typeface="Helvetica"/>
                        <a:ea typeface="Helvetica"/>
                        <a:cs typeface="Helvetica"/>
                      </a:endParaRPr>
                    </a:p>
                  </a:txBody>
                  <a:tcPr marL="50800" marR="50800" marT="50800" marB="50800"/>
                </a:tc>
                <a:tc>
                  <a:txBody>
                    <a:bodyPr/>
                    <a:lstStyle/>
                    <a:p>
                      <a:pPr marL="0" marR="0">
                        <a:spcBef>
                          <a:spcPts val="0"/>
                        </a:spcBef>
                        <a:spcAft>
                          <a:spcPts val="0"/>
                        </a:spcAft>
                      </a:pPr>
                      <a:r>
                        <a:rPr lang="en-US" sz="1200">
                          <a:effectLst/>
                        </a:rPr>
                        <a:t>Very limited only use when absolutely necessary for hands</a:t>
                      </a:r>
                      <a:endParaRPr lang="en-US" sz="1200">
                        <a:solidFill>
                          <a:srgbClr val="000000"/>
                        </a:solidFill>
                        <a:effectLst/>
                        <a:latin typeface="Helvetica"/>
                        <a:ea typeface="Helvetica"/>
                        <a:cs typeface="Helvetica"/>
                      </a:endParaRPr>
                    </a:p>
                  </a:txBody>
                  <a:tcPr marL="50800" marR="50800" marT="50800" marB="50800"/>
                </a:tc>
                <a:tc>
                  <a:txBody>
                    <a:bodyPr/>
                    <a:lstStyle/>
                    <a:p>
                      <a:pPr marL="0" marR="0">
                        <a:spcBef>
                          <a:spcPts val="0"/>
                        </a:spcBef>
                        <a:spcAft>
                          <a:spcPts val="0"/>
                        </a:spcAft>
                      </a:pPr>
                      <a:r>
                        <a:rPr lang="en-US" sz="1200">
                          <a:effectLst/>
                        </a:rPr>
                        <a:t>When sanitizer or washing hands is not an option</a:t>
                      </a:r>
                      <a:endParaRPr lang="en-US" sz="1200">
                        <a:solidFill>
                          <a:srgbClr val="000000"/>
                        </a:solidFill>
                        <a:effectLst/>
                        <a:latin typeface="Helvetica"/>
                        <a:ea typeface="Helvetica"/>
                        <a:cs typeface="Helvetica"/>
                      </a:endParaRPr>
                    </a:p>
                  </a:txBody>
                  <a:tcPr marL="50800" marR="50800" marT="50800" marB="50800"/>
                </a:tc>
                <a:tc>
                  <a:txBody>
                    <a:bodyPr/>
                    <a:lstStyle/>
                    <a:p>
                      <a:pPr marL="0" marR="0">
                        <a:spcBef>
                          <a:spcPts val="0"/>
                        </a:spcBef>
                        <a:spcAft>
                          <a:spcPts val="0"/>
                        </a:spcAft>
                      </a:pPr>
                      <a:r>
                        <a:rPr lang="en-US" sz="1200" dirty="0">
                          <a:effectLst/>
                        </a:rPr>
                        <a:t>Can cut in half for smaller hands.  </a:t>
                      </a:r>
                    </a:p>
                    <a:p>
                      <a:pPr marL="0" marR="0">
                        <a:spcBef>
                          <a:spcPts val="0"/>
                        </a:spcBef>
                        <a:spcAft>
                          <a:spcPts val="0"/>
                        </a:spcAft>
                      </a:pPr>
                      <a:r>
                        <a:rPr lang="en-US" sz="1200" dirty="0">
                          <a:effectLst/>
                        </a:rPr>
                        <a:t> </a:t>
                      </a:r>
                    </a:p>
                    <a:p>
                      <a:pPr marL="0" marR="0">
                        <a:spcBef>
                          <a:spcPts val="0"/>
                        </a:spcBef>
                        <a:spcAft>
                          <a:spcPts val="0"/>
                        </a:spcAft>
                      </a:pPr>
                      <a:r>
                        <a:rPr lang="en-US" sz="1200" dirty="0">
                          <a:effectLst/>
                        </a:rPr>
                        <a:t>Do not need to rinse. </a:t>
                      </a:r>
                      <a:endParaRPr lang="en-US" sz="1200" dirty="0">
                        <a:solidFill>
                          <a:srgbClr val="000000"/>
                        </a:solidFill>
                        <a:effectLst/>
                        <a:latin typeface="Helvetica"/>
                        <a:ea typeface="Helvetica"/>
                        <a:cs typeface="Helvetica"/>
                      </a:endParaRPr>
                    </a:p>
                  </a:txBody>
                  <a:tcPr marL="50800" marR="50800" marT="50800" marB="50800"/>
                </a:tc>
              </a:tr>
            </a:tbl>
          </a:graphicData>
        </a:graphic>
      </p:graphicFrame>
      <p:sp>
        <p:nvSpPr>
          <p:cNvPr id="2" name="Title 1"/>
          <p:cNvSpPr>
            <a:spLocks noGrp="1"/>
          </p:cNvSpPr>
          <p:nvPr>
            <p:ph type="title"/>
          </p:nvPr>
        </p:nvSpPr>
        <p:spPr/>
        <p:txBody>
          <a:bodyPr>
            <a:normAutofit/>
          </a:bodyPr>
          <a:lstStyle/>
          <a:p>
            <a:r>
              <a:rPr lang="en-US" sz="2400" b="1" dirty="0" smtClean="0"/>
              <a:t>Approved Disinfectants &amp; When/Where to Use Them cont’d</a:t>
            </a:r>
            <a:endParaRPr lang="en-US" sz="2400" dirty="0"/>
          </a:p>
        </p:txBody>
      </p:sp>
    </p:spTree>
    <p:extLst>
      <p:ext uri="{BB962C8B-B14F-4D97-AF65-F5344CB8AC3E}">
        <p14:creationId xmlns:p14="http://schemas.microsoft.com/office/powerpoint/2010/main" val="161047397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8800"/>
            <a:ext cx="7408333" cy="4343400"/>
          </a:xfrm>
        </p:spPr>
        <p:txBody>
          <a:bodyPr>
            <a:normAutofit fontScale="85000" lnSpcReduction="20000"/>
          </a:bodyPr>
          <a:lstStyle/>
          <a:p>
            <a:pPr marL="514350" lvl="0" indent="-514350">
              <a:buFont typeface="+mj-lt"/>
              <a:buAutoNum type="arabicPeriod"/>
            </a:pPr>
            <a:r>
              <a:rPr lang="en-US" dirty="0">
                <a:solidFill>
                  <a:schemeClr val="tx1"/>
                </a:solidFill>
              </a:rPr>
              <a:t>Bleach solution is effective for a limited window of 24 hours. Because of this, bleach solution will be mixed at the end of each day</a:t>
            </a:r>
            <a:r>
              <a:rPr lang="en-US" dirty="0" smtClean="0">
                <a:solidFill>
                  <a:schemeClr val="tx1"/>
                </a:solidFill>
              </a:rPr>
              <a:t>, and </a:t>
            </a:r>
            <a:r>
              <a:rPr lang="en-US" dirty="0">
                <a:solidFill>
                  <a:schemeClr val="tx1"/>
                </a:solidFill>
              </a:rPr>
              <a:t>all spray bottles will be emptied of old solution and </a:t>
            </a:r>
            <a:r>
              <a:rPr lang="en-US" dirty="0" smtClean="0">
                <a:solidFill>
                  <a:schemeClr val="tx1"/>
                </a:solidFill>
              </a:rPr>
              <a:t>refilled.</a:t>
            </a:r>
            <a:endParaRPr lang="en-US" dirty="0">
              <a:solidFill>
                <a:schemeClr val="tx1"/>
              </a:solidFill>
            </a:endParaRPr>
          </a:p>
          <a:p>
            <a:pPr marL="514350" lvl="0" indent="-514350">
              <a:buFont typeface="+mj-lt"/>
              <a:buAutoNum type="arabicPeriod"/>
            </a:pPr>
            <a:r>
              <a:rPr lang="en-US" dirty="0">
                <a:solidFill>
                  <a:schemeClr val="tx1"/>
                </a:solidFill>
              </a:rPr>
              <a:t>Use a ratio of 5 tablespoons (1/3rd cup) bleach per gallon of room temperature water OR 4 teaspoons bleach per quart of room temperature </a:t>
            </a:r>
            <a:r>
              <a:rPr lang="en-US" dirty="0" smtClean="0">
                <a:solidFill>
                  <a:schemeClr val="tx1"/>
                </a:solidFill>
              </a:rPr>
              <a:t>water.</a:t>
            </a:r>
            <a:endParaRPr lang="en-US" dirty="0">
              <a:solidFill>
                <a:schemeClr val="tx1"/>
              </a:solidFill>
            </a:endParaRPr>
          </a:p>
          <a:p>
            <a:pPr marL="514350" lvl="0" indent="-514350">
              <a:buFont typeface="+mj-lt"/>
              <a:buAutoNum type="arabicPeriod"/>
            </a:pPr>
            <a:r>
              <a:rPr lang="en-US" dirty="0">
                <a:solidFill>
                  <a:schemeClr val="tx1"/>
                </a:solidFill>
              </a:rPr>
              <a:t>Use disposable gloves before contacting cleaners, cloths or surfaces. If this is not possible, disinfect your hands both before and after </a:t>
            </a:r>
            <a:r>
              <a:rPr lang="en-US" dirty="0" smtClean="0">
                <a:solidFill>
                  <a:schemeClr val="tx1"/>
                </a:solidFill>
              </a:rPr>
              <a:t>cleaning.</a:t>
            </a:r>
            <a:endParaRPr lang="en-US" dirty="0">
              <a:solidFill>
                <a:schemeClr val="tx1"/>
              </a:solidFill>
            </a:endParaRPr>
          </a:p>
          <a:p>
            <a:pPr marL="514350" lvl="0" indent="-514350">
              <a:buFont typeface="+mj-lt"/>
              <a:buAutoNum type="arabicPeriod"/>
            </a:pPr>
            <a:r>
              <a:rPr lang="en-US" dirty="0">
                <a:solidFill>
                  <a:schemeClr val="tx1"/>
                </a:solidFill>
              </a:rPr>
              <a:t>Surfaces should be sprayed with a bleach solution and left wet for at least 1 </a:t>
            </a:r>
            <a:r>
              <a:rPr lang="en-US" dirty="0" smtClean="0">
                <a:solidFill>
                  <a:schemeClr val="tx1"/>
                </a:solidFill>
              </a:rPr>
              <a:t>minute.</a:t>
            </a:r>
            <a:endParaRPr lang="en-US" dirty="0">
              <a:solidFill>
                <a:schemeClr val="tx1"/>
              </a:solidFill>
            </a:endParaRPr>
          </a:p>
          <a:p>
            <a:pPr marL="514350" lvl="0" indent="-514350">
              <a:buFont typeface="+mj-lt"/>
              <a:buAutoNum type="arabicPeriod"/>
            </a:pPr>
            <a:r>
              <a:rPr lang="en-US" dirty="0">
                <a:solidFill>
                  <a:schemeClr val="tx1"/>
                </a:solidFill>
              </a:rPr>
              <a:t>After the appropriate amount of time has elapsed, wipe the surface </a:t>
            </a:r>
            <a:r>
              <a:rPr lang="en-US" dirty="0" smtClean="0">
                <a:solidFill>
                  <a:schemeClr val="tx1"/>
                </a:solidFill>
              </a:rPr>
              <a:t>dry.</a:t>
            </a:r>
            <a:endParaRPr lang="en-US" dirty="0">
              <a:solidFill>
                <a:schemeClr val="tx1"/>
              </a:solidFill>
            </a:endParaRPr>
          </a:p>
          <a:p>
            <a:pPr marL="514350" lvl="0" indent="-514350">
              <a:buFont typeface="+mj-lt"/>
              <a:buAutoNum type="arabicPeriod"/>
            </a:pPr>
            <a:r>
              <a:rPr lang="en-US" dirty="0">
                <a:solidFill>
                  <a:schemeClr val="tx1"/>
                </a:solidFill>
              </a:rPr>
              <a:t>Complete daily checklist/log to document </a:t>
            </a:r>
            <a:r>
              <a:rPr lang="en-US" dirty="0" smtClean="0">
                <a:solidFill>
                  <a:schemeClr val="tx1"/>
                </a:solidFill>
              </a:rPr>
              <a:t>disinfecting.</a:t>
            </a:r>
            <a:endParaRPr lang="en-US" dirty="0">
              <a:solidFill>
                <a:schemeClr val="tx1"/>
              </a:solidFill>
            </a:endParaRPr>
          </a:p>
          <a:p>
            <a:pPr marL="0" indent="0">
              <a:buNone/>
            </a:pPr>
            <a:endParaRPr lang="en-US" dirty="0"/>
          </a:p>
        </p:txBody>
      </p:sp>
      <p:sp>
        <p:nvSpPr>
          <p:cNvPr id="2" name="Title 1"/>
          <p:cNvSpPr>
            <a:spLocks noGrp="1"/>
          </p:cNvSpPr>
          <p:nvPr>
            <p:ph type="title"/>
          </p:nvPr>
        </p:nvSpPr>
        <p:spPr/>
        <p:txBody>
          <a:bodyPr>
            <a:normAutofit fontScale="90000"/>
          </a:bodyPr>
          <a:lstStyle/>
          <a:p>
            <a:r>
              <a:rPr lang="en-US" b="1" dirty="0"/>
              <a:t>How to </a:t>
            </a:r>
            <a:r>
              <a:rPr lang="en-US" b="1" dirty="0" smtClean="0"/>
              <a:t>Disinfect </a:t>
            </a:r>
            <a:r>
              <a:rPr lang="en-US" b="1" dirty="0"/>
              <a:t>Hard Surfaces</a:t>
            </a:r>
            <a:r>
              <a:rPr lang="en-US" dirty="0"/>
              <a:t/>
            </a:r>
            <a:br>
              <a:rPr lang="en-US" dirty="0"/>
            </a:br>
            <a:endParaRPr lang="en-US" dirty="0"/>
          </a:p>
        </p:txBody>
      </p:sp>
    </p:spTree>
    <p:extLst>
      <p:ext uri="{BB962C8B-B14F-4D97-AF65-F5344CB8AC3E}">
        <p14:creationId xmlns:p14="http://schemas.microsoft.com/office/powerpoint/2010/main" val="423445188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219200"/>
            <a:ext cx="8229600" cy="5440363"/>
          </a:xfrm>
        </p:spPr>
        <p:txBody>
          <a:bodyPr>
            <a:normAutofit lnSpcReduction="10000"/>
          </a:bodyPr>
          <a:lstStyle/>
          <a:p>
            <a:r>
              <a:rPr lang="en-US" dirty="0">
                <a:solidFill>
                  <a:schemeClr val="tx1"/>
                </a:solidFill>
              </a:rPr>
              <a:t>How long does bleach solution last before it becomes </a:t>
            </a:r>
            <a:r>
              <a:rPr lang="en-US" dirty="0" smtClean="0">
                <a:solidFill>
                  <a:schemeClr val="tx1"/>
                </a:solidFill>
              </a:rPr>
              <a:t>inactive?</a:t>
            </a:r>
          </a:p>
          <a:p>
            <a:pPr marL="0" indent="0">
              <a:buNone/>
            </a:pPr>
            <a:r>
              <a:rPr lang="en-US" dirty="0">
                <a:solidFill>
                  <a:schemeClr val="tx1"/>
                </a:solidFill>
              </a:rPr>
              <a:t>	</a:t>
            </a:r>
            <a:r>
              <a:rPr lang="en-US" dirty="0" smtClean="0">
                <a:solidFill>
                  <a:schemeClr val="tx1"/>
                </a:solidFill>
              </a:rPr>
              <a:t>24 hours</a:t>
            </a:r>
            <a:endParaRPr lang="en-US" dirty="0">
              <a:solidFill>
                <a:schemeClr val="tx1"/>
              </a:solidFill>
            </a:endParaRPr>
          </a:p>
          <a:p>
            <a:r>
              <a:rPr lang="en-US" dirty="0">
                <a:solidFill>
                  <a:schemeClr val="tx1"/>
                </a:solidFill>
              </a:rPr>
              <a:t>How often do bleach solutions need to be </a:t>
            </a:r>
            <a:r>
              <a:rPr lang="en-US" dirty="0" smtClean="0">
                <a:solidFill>
                  <a:schemeClr val="tx1"/>
                </a:solidFill>
              </a:rPr>
              <a:t>made?</a:t>
            </a:r>
          </a:p>
          <a:p>
            <a:pPr marL="0" indent="0">
              <a:buNone/>
            </a:pPr>
            <a:r>
              <a:rPr lang="en-US" dirty="0">
                <a:solidFill>
                  <a:schemeClr val="tx1"/>
                </a:solidFill>
              </a:rPr>
              <a:t>	</a:t>
            </a:r>
            <a:r>
              <a:rPr lang="en-US" dirty="0" smtClean="0">
                <a:solidFill>
                  <a:schemeClr val="tx1"/>
                </a:solidFill>
              </a:rPr>
              <a:t>Daily</a:t>
            </a:r>
            <a:endParaRPr lang="en-US" dirty="0">
              <a:solidFill>
                <a:schemeClr val="tx1"/>
              </a:solidFill>
            </a:endParaRPr>
          </a:p>
          <a:p>
            <a:r>
              <a:rPr lang="en-US" dirty="0">
                <a:solidFill>
                  <a:schemeClr val="tx1"/>
                </a:solidFill>
              </a:rPr>
              <a:t>How long must you allow bleach solution to stay on surfaces before wiping it </a:t>
            </a:r>
            <a:r>
              <a:rPr lang="en-US" dirty="0" smtClean="0">
                <a:solidFill>
                  <a:schemeClr val="tx1"/>
                </a:solidFill>
              </a:rPr>
              <a:t>off?</a:t>
            </a:r>
          </a:p>
          <a:p>
            <a:pPr marL="0" indent="0">
              <a:buNone/>
            </a:pPr>
            <a:r>
              <a:rPr lang="en-US" dirty="0">
                <a:solidFill>
                  <a:schemeClr val="tx1"/>
                </a:solidFill>
              </a:rPr>
              <a:t>	</a:t>
            </a:r>
            <a:r>
              <a:rPr lang="en-US" dirty="0" smtClean="0">
                <a:solidFill>
                  <a:schemeClr val="tx1"/>
                </a:solidFill>
              </a:rPr>
              <a:t>1 minute</a:t>
            </a:r>
            <a:endParaRPr lang="en-US" dirty="0">
              <a:solidFill>
                <a:schemeClr val="tx1"/>
              </a:solidFill>
            </a:endParaRPr>
          </a:p>
          <a:p>
            <a:r>
              <a:rPr lang="en-US" dirty="0">
                <a:solidFill>
                  <a:schemeClr val="tx1"/>
                </a:solidFill>
              </a:rPr>
              <a:t>What PPE needs to be worn while cleaning with bleach </a:t>
            </a:r>
            <a:r>
              <a:rPr lang="en-US" dirty="0" smtClean="0">
                <a:solidFill>
                  <a:schemeClr val="tx1"/>
                </a:solidFill>
              </a:rPr>
              <a:t>solution?</a:t>
            </a:r>
          </a:p>
          <a:p>
            <a:pPr marL="0" indent="0">
              <a:buNone/>
            </a:pPr>
            <a:r>
              <a:rPr lang="en-US" dirty="0">
                <a:solidFill>
                  <a:schemeClr val="tx1"/>
                </a:solidFill>
              </a:rPr>
              <a:t>	</a:t>
            </a:r>
            <a:r>
              <a:rPr lang="en-US" dirty="0" smtClean="0">
                <a:solidFill>
                  <a:schemeClr val="tx1"/>
                </a:solidFill>
              </a:rPr>
              <a:t>Gloves</a:t>
            </a:r>
            <a:endParaRPr lang="en-US" dirty="0">
              <a:solidFill>
                <a:schemeClr val="tx1"/>
              </a:solidFill>
            </a:endParaRPr>
          </a:p>
          <a:p>
            <a:r>
              <a:rPr lang="en-US" dirty="0">
                <a:solidFill>
                  <a:schemeClr val="tx1"/>
                </a:solidFill>
              </a:rPr>
              <a:t>How long must you allow bleach solution to stay on surfaces/objects that have/may go in a client’s </a:t>
            </a:r>
            <a:r>
              <a:rPr lang="en-US" dirty="0" smtClean="0">
                <a:solidFill>
                  <a:schemeClr val="tx1"/>
                </a:solidFill>
              </a:rPr>
              <a:t>mouth?</a:t>
            </a:r>
          </a:p>
          <a:p>
            <a:pPr marL="0" indent="0">
              <a:buNone/>
            </a:pPr>
            <a:r>
              <a:rPr lang="en-US" dirty="0">
                <a:solidFill>
                  <a:schemeClr val="tx1"/>
                </a:solidFill>
              </a:rPr>
              <a:t>	</a:t>
            </a:r>
            <a:r>
              <a:rPr lang="en-US" dirty="0" smtClean="0">
                <a:solidFill>
                  <a:schemeClr val="tx1"/>
                </a:solidFill>
              </a:rPr>
              <a:t>10 minutes</a:t>
            </a:r>
            <a:endParaRPr lang="en-US" dirty="0">
              <a:solidFill>
                <a:schemeClr val="tx1"/>
              </a:solidFill>
            </a:endParaRPr>
          </a:p>
        </p:txBody>
      </p:sp>
      <p:sp>
        <p:nvSpPr>
          <p:cNvPr id="5" name="Rectangle 4"/>
          <p:cNvSpPr/>
          <p:nvPr/>
        </p:nvSpPr>
        <p:spPr>
          <a:xfrm>
            <a:off x="2895600" y="189053"/>
            <a:ext cx="2832827" cy="769441"/>
          </a:xfrm>
          <a:prstGeom prst="rect">
            <a:avLst/>
          </a:prstGeom>
        </p:spPr>
        <p:txBody>
          <a:bodyPr wrap="none">
            <a:spAutoFit/>
          </a:bodyPr>
          <a:lstStyle/>
          <a:p>
            <a:r>
              <a:rPr lang="en-US" sz="4400" b="1" dirty="0"/>
              <a:t>ASR #</a:t>
            </a:r>
            <a:r>
              <a:rPr lang="en-US" sz="4400" b="1" dirty="0" smtClean="0"/>
              <a:t>13-17</a:t>
            </a:r>
            <a:endParaRPr lang="en-US" sz="4400" b="1" dirty="0"/>
          </a:p>
        </p:txBody>
      </p:sp>
    </p:spTree>
    <p:extLst>
      <p:ext uri="{BB962C8B-B14F-4D97-AF65-F5344CB8AC3E}">
        <p14:creationId xmlns:p14="http://schemas.microsoft.com/office/powerpoint/2010/main" val="1347372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anim calcmode="lin" valueType="num">
                                      <p:cBhvr additive="base">
                                        <p:cTn id="31" dur="500" fill="hold"/>
                                        <p:tgtEl>
                                          <p:spTgt spid="3">
                                            <p:txEl>
                                              <p:pRg st="9" end="9"/>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14350" lvl="0" indent="-514350">
              <a:buFont typeface="+mj-lt"/>
              <a:buAutoNum type="arabicPeriod"/>
            </a:pPr>
            <a:r>
              <a:rPr lang="en-US" dirty="0">
                <a:solidFill>
                  <a:schemeClr val="tx1"/>
                </a:solidFill>
              </a:rPr>
              <a:t>Wipe/remove visible grime.</a:t>
            </a:r>
          </a:p>
          <a:p>
            <a:pPr marL="514350" lvl="0" indent="-514350">
              <a:buFont typeface="+mj-lt"/>
              <a:buAutoNum type="arabicPeriod"/>
            </a:pPr>
            <a:r>
              <a:rPr lang="en-US" dirty="0">
                <a:solidFill>
                  <a:schemeClr val="tx1"/>
                </a:solidFill>
              </a:rPr>
              <a:t>Use carpet cleaner with approved cleaning solution and warm water for </a:t>
            </a:r>
            <a:r>
              <a:rPr lang="en-US" dirty="0" smtClean="0">
                <a:solidFill>
                  <a:schemeClr val="tx1"/>
                </a:solidFill>
              </a:rPr>
              <a:t>floors.</a:t>
            </a:r>
            <a:endParaRPr lang="en-US" dirty="0">
              <a:solidFill>
                <a:schemeClr val="tx1"/>
              </a:solidFill>
            </a:endParaRPr>
          </a:p>
          <a:p>
            <a:pPr marL="514350" lvl="0" indent="-514350">
              <a:buFont typeface="+mj-lt"/>
              <a:buAutoNum type="arabicPeriod"/>
            </a:pPr>
            <a:r>
              <a:rPr lang="en-US" dirty="0">
                <a:solidFill>
                  <a:schemeClr val="tx1"/>
                </a:solidFill>
              </a:rPr>
              <a:t>Complete daily checklist/log to document </a:t>
            </a:r>
            <a:r>
              <a:rPr lang="en-US" dirty="0" smtClean="0">
                <a:solidFill>
                  <a:schemeClr val="tx1"/>
                </a:solidFill>
              </a:rPr>
              <a:t>cleaning.</a:t>
            </a:r>
          </a:p>
          <a:p>
            <a:pPr marL="0" lvl="0" indent="0">
              <a:buNone/>
            </a:pPr>
            <a:endParaRPr lang="en-US" dirty="0"/>
          </a:p>
        </p:txBody>
      </p:sp>
      <p:sp>
        <p:nvSpPr>
          <p:cNvPr id="2" name="Title 1"/>
          <p:cNvSpPr>
            <a:spLocks noGrp="1"/>
          </p:cNvSpPr>
          <p:nvPr>
            <p:ph type="title"/>
          </p:nvPr>
        </p:nvSpPr>
        <p:spPr/>
        <p:txBody>
          <a:bodyPr>
            <a:normAutofit fontScale="90000"/>
          </a:bodyPr>
          <a:lstStyle/>
          <a:p>
            <a:r>
              <a:rPr lang="en-US" b="1" dirty="0"/>
              <a:t>How to </a:t>
            </a:r>
            <a:r>
              <a:rPr lang="en-US" b="1" dirty="0" smtClean="0"/>
              <a:t>Sanitize </a:t>
            </a:r>
            <a:r>
              <a:rPr lang="en-US" b="1" dirty="0"/>
              <a:t>Carpets</a:t>
            </a:r>
            <a:r>
              <a:rPr lang="en-US" dirty="0"/>
              <a:t/>
            </a:r>
            <a:br>
              <a:rPr lang="en-US" dirty="0"/>
            </a:br>
            <a:endParaRPr lang="en-US" dirty="0"/>
          </a:p>
        </p:txBody>
      </p:sp>
    </p:spTree>
    <p:extLst>
      <p:ext uri="{BB962C8B-B14F-4D97-AF65-F5344CB8AC3E}">
        <p14:creationId xmlns:p14="http://schemas.microsoft.com/office/powerpoint/2010/main" val="416660068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1371600"/>
          </a:xfrm>
        </p:spPr>
        <p:txBody>
          <a:bodyPr/>
          <a:lstStyle/>
          <a:p>
            <a:pPr marL="0" lvl="0" indent="0" algn="ctr">
              <a:buNone/>
            </a:pPr>
            <a:r>
              <a:rPr lang="en-US" b="1" dirty="0"/>
              <a:t>What cleaning solution is used to clean a carpet?</a:t>
            </a:r>
          </a:p>
          <a:p>
            <a:pPr marL="0" indent="0" algn="ctr">
              <a:buNone/>
            </a:pPr>
            <a:endParaRPr lang="en-US" dirty="0"/>
          </a:p>
        </p:txBody>
      </p:sp>
      <p:sp>
        <p:nvSpPr>
          <p:cNvPr id="4" name="Title 1"/>
          <p:cNvSpPr txBox="1">
            <a:spLocks noGrp="1"/>
          </p:cNvSpPr>
          <p:nvPr>
            <p:ph type="title"/>
          </p:nvPr>
        </p:nvSpPr>
        <p:spPr>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t>ASR #18</a:t>
            </a:r>
            <a:endParaRPr lang="en-US" b="1" dirty="0"/>
          </a:p>
        </p:txBody>
      </p:sp>
      <p:sp>
        <p:nvSpPr>
          <p:cNvPr id="5" name="Rectangle 4"/>
          <p:cNvSpPr/>
          <p:nvPr/>
        </p:nvSpPr>
        <p:spPr>
          <a:xfrm>
            <a:off x="1857480" y="3244334"/>
            <a:ext cx="5429051" cy="707886"/>
          </a:xfrm>
          <a:prstGeom prst="rect">
            <a:avLst/>
          </a:prstGeom>
        </p:spPr>
        <p:txBody>
          <a:bodyPr wrap="none">
            <a:spAutoFit/>
          </a:bodyPr>
          <a:lstStyle/>
          <a:p>
            <a:pPr algn="ctr"/>
            <a:r>
              <a:rPr lang="en-US" sz="4000" dirty="0" smtClean="0"/>
              <a:t>Approved Carpet Cleaner</a:t>
            </a:r>
            <a:endParaRPr lang="en-US" sz="4000" dirty="0"/>
          </a:p>
        </p:txBody>
      </p:sp>
    </p:spTree>
    <p:extLst>
      <p:ext uri="{BB962C8B-B14F-4D97-AF65-F5344CB8AC3E}">
        <p14:creationId xmlns:p14="http://schemas.microsoft.com/office/powerpoint/2010/main" val="1710262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normAutofit/>
          </a:bodyPr>
          <a:lstStyle/>
          <a:p>
            <a:pPr marL="514350" lvl="0" indent="-514350">
              <a:buFont typeface="+mj-lt"/>
              <a:buAutoNum type="arabicPeriod"/>
            </a:pPr>
            <a:endParaRPr lang="en-US" dirty="0" smtClean="0"/>
          </a:p>
          <a:p>
            <a:pPr marL="514350" lvl="0" indent="-514350">
              <a:buFont typeface="+mj-lt"/>
              <a:buAutoNum type="arabicPeriod"/>
            </a:pPr>
            <a:endParaRPr lang="en-US" dirty="0"/>
          </a:p>
          <a:p>
            <a:pPr marL="514350" lvl="0" indent="-514350">
              <a:buFont typeface="+mj-lt"/>
              <a:buAutoNum type="arabicPeriod"/>
            </a:pPr>
            <a:r>
              <a:rPr lang="en-US" dirty="0" smtClean="0">
                <a:solidFill>
                  <a:schemeClr val="tx1"/>
                </a:solidFill>
              </a:rPr>
              <a:t>Wipe/remove </a:t>
            </a:r>
            <a:r>
              <a:rPr lang="en-US" dirty="0">
                <a:solidFill>
                  <a:schemeClr val="tx1"/>
                </a:solidFill>
              </a:rPr>
              <a:t>visible grime.</a:t>
            </a:r>
          </a:p>
          <a:p>
            <a:pPr marL="514350" lvl="0" indent="-514350">
              <a:buFont typeface="+mj-lt"/>
              <a:buAutoNum type="arabicPeriod"/>
            </a:pPr>
            <a:r>
              <a:rPr lang="en-US" dirty="0">
                <a:solidFill>
                  <a:schemeClr val="tx1"/>
                </a:solidFill>
              </a:rPr>
              <a:t>Place contaminated item in sealed container.</a:t>
            </a:r>
          </a:p>
          <a:p>
            <a:pPr marL="514350" lvl="0" indent="-514350">
              <a:buFont typeface="+mj-lt"/>
              <a:buAutoNum type="arabicPeriod"/>
            </a:pPr>
            <a:r>
              <a:rPr lang="en-US" dirty="0">
                <a:solidFill>
                  <a:schemeClr val="tx1"/>
                </a:solidFill>
              </a:rPr>
              <a:t>Launder with approved </a:t>
            </a:r>
            <a:r>
              <a:rPr lang="en-US" dirty="0" smtClean="0">
                <a:solidFill>
                  <a:schemeClr val="tx1"/>
                </a:solidFill>
              </a:rPr>
              <a:t>detergent.</a:t>
            </a:r>
            <a:endParaRPr lang="en-US" dirty="0">
              <a:solidFill>
                <a:schemeClr val="tx1"/>
              </a:solidFill>
            </a:endParaRPr>
          </a:p>
          <a:p>
            <a:pPr marL="514350" lvl="0" indent="-514350">
              <a:buFont typeface="+mj-lt"/>
              <a:buAutoNum type="arabicPeriod"/>
            </a:pPr>
            <a:r>
              <a:rPr lang="en-US" dirty="0">
                <a:solidFill>
                  <a:schemeClr val="tx1"/>
                </a:solidFill>
              </a:rPr>
              <a:t>Complete daily checklist/log to document </a:t>
            </a:r>
            <a:r>
              <a:rPr lang="en-US" dirty="0" smtClean="0">
                <a:solidFill>
                  <a:schemeClr val="tx1"/>
                </a:solidFill>
              </a:rPr>
              <a:t>cleaning.</a:t>
            </a:r>
            <a:endParaRPr lang="en-US" dirty="0">
              <a:solidFill>
                <a:schemeClr val="tx1"/>
              </a:solidFill>
            </a:endParaRPr>
          </a:p>
        </p:txBody>
      </p:sp>
      <p:sp>
        <p:nvSpPr>
          <p:cNvPr id="2" name="Title 1"/>
          <p:cNvSpPr>
            <a:spLocks noGrp="1"/>
          </p:cNvSpPr>
          <p:nvPr>
            <p:ph type="title"/>
          </p:nvPr>
        </p:nvSpPr>
        <p:spPr/>
        <p:txBody>
          <a:bodyPr>
            <a:normAutofit fontScale="90000"/>
          </a:bodyPr>
          <a:lstStyle/>
          <a:p>
            <a:r>
              <a:rPr lang="en-US" b="1" dirty="0"/>
              <a:t>How to </a:t>
            </a:r>
            <a:r>
              <a:rPr lang="en-US" b="1" dirty="0" smtClean="0"/>
              <a:t>Sanitize </a:t>
            </a:r>
            <a:r>
              <a:rPr lang="en-US" b="1" dirty="0"/>
              <a:t>Clothing</a:t>
            </a:r>
            <a:r>
              <a:rPr lang="en-US" dirty="0"/>
              <a:t/>
            </a:r>
            <a:br>
              <a:rPr lang="en-US" dirty="0"/>
            </a:br>
            <a:endParaRPr lang="en-US" dirty="0"/>
          </a:p>
        </p:txBody>
      </p:sp>
    </p:spTree>
    <p:extLst>
      <p:ext uri="{BB962C8B-B14F-4D97-AF65-F5344CB8AC3E}">
        <p14:creationId xmlns:p14="http://schemas.microsoft.com/office/powerpoint/2010/main" val="1045681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295400"/>
            <a:ext cx="7408333" cy="4830763"/>
          </a:xfrm>
        </p:spPr>
        <p:txBody>
          <a:bodyPr>
            <a:normAutofit fontScale="77500" lnSpcReduction="20000"/>
          </a:bodyPr>
          <a:lstStyle/>
          <a:p>
            <a:r>
              <a:rPr lang="en-US" b="1" dirty="0" smtClean="0">
                <a:solidFill>
                  <a:schemeClr val="tx1"/>
                </a:solidFill>
              </a:rPr>
              <a:t>Gloves </a:t>
            </a:r>
            <a:r>
              <a:rPr lang="en-US" b="1" dirty="0">
                <a:solidFill>
                  <a:schemeClr val="tx1"/>
                </a:solidFill>
              </a:rPr>
              <a:t>-</a:t>
            </a:r>
            <a:r>
              <a:rPr lang="en-US" dirty="0">
                <a:solidFill>
                  <a:schemeClr val="tx1"/>
                </a:solidFill>
              </a:rPr>
              <a:t> Various gloves </a:t>
            </a:r>
            <a:r>
              <a:rPr lang="en-US" dirty="0" smtClean="0">
                <a:solidFill>
                  <a:schemeClr val="tx1"/>
                </a:solidFill>
              </a:rPr>
              <a:t>that protect </a:t>
            </a:r>
            <a:r>
              <a:rPr lang="en-US" dirty="0">
                <a:solidFill>
                  <a:schemeClr val="tx1"/>
                </a:solidFill>
              </a:rPr>
              <a:t>against </a:t>
            </a:r>
            <a:r>
              <a:rPr lang="en-US" dirty="0" smtClean="0">
                <a:solidFill>
                  <a:schemeClr val="tx1"/>
                </a:solidFill>
              </a:rPr>
              <a:t>various hazards. Most commonly, </a:t>
            </a:r>
            <a:r>
              <a:rPr lang="en-US" dirty="0">
                <a:solidFill>
                  <a:schemeClr val="tx1"/>
                </a:solidFill>
              </a:rPr>
              <a:t>medical grade Nitrile or latex gloves are used to protect against pathogenic </a:t>
            </a:r>
            <a:r>
              <a:rPr lang="en-US" dirty="0" smtClean="0">
                <a:solidFill>
                  <a:schemeClr val="tx1"/>
                </a:solidFill>
              </a:rPr>
              <a:t>hazards.</a:t>
            </a:r>
            <a:endParaRPr lang="en-US" dirty="0">
              <a:solidFill>
                <a:schemeClr val="tx1"/>
              </a:solidFill>
            </a:endParaRPr>
          </a:p>
          <a:p>
            <a:r>
              <a:rPr lang="en-US" b="1" dirty="0">
                <a:solidFill>
                  <a:schemeClr val="tx1"/>
                </a:solidFill>
              </a:rPr>
              <a:t>Surgical Face Masks - </a:t>
            </a:r>
            <a:r>
              <a:rPr lang="en-US" dirty="0">
                <a:solidFill>
                  <a:schemeClr val="tx1"/>
                </a:solidFill>
              </a:rPr>
              <a:t>Healthcare-grade face masks. Single use per day and should be worn throughout entire day while interacting with staff, clients, and/or in an S</a:t>
            </a:r>
            <a:r>
              <a:rPr lang="en-US" baseline="30000" dirty="0">
                <a:solidFill>
                  <a:schemeClr val="tx1"/>
                </a:solidFill>
              </a:rPr>
              <a:t>D</a:t>
            </a:r>
            <a:r>
              <a:rPr lang="en-US" dirty="0">
                <a:solidFill>
                  <a:schemeClr val="tx1"/>
                </a:solidFill>
              </a:rPr>
              <a:t> </a:t>
            </a:r>
            <a:r>
              <a:rPr lang="en-US" dirty="0" smtClean="0">
                <a:solidFill>
                  <a:schemeClr val="tx1"/>
                </a:solidFill>
              </a:rPr>
              <a:t>facility or </a:t>
            </a:r>
            <a:r>
              <a:rPr lang="en-US" dirty="0">
                <a:solidFill>
                  <a:schemeClr val="tx1"/>
                </a:solidFill>
              </a:rPr>
              <a:t>home location.</a:t>
            </a:r>
          </a:p>
          <a:p>
            <a:r>
              <a:rPr lang="en-US" b="1" dirty="0">
                <a:solidFill>
                  <a:schemeClr val="tx1"/>
                </a:solidFill>
              </a:rPr>
              <a:t>Face Shield -</a:t>
            </a:r>
            <a:r>
              <a:rPr lang="en-US" dirty="0">
                <a:solidFill>
                  <a:schemeClr val="tx1"/>
                </a:solidFill>
              </a:rPr>
              <a:t>A clear face covering that protects the eyes, nose and mouth; </a:t>
            </a:r>
            <a:r>
              <a:rPr lang="en-US" dirty="0" smtClean="0">
                <a:solidFill>
                  <a:schemeClr val="tx1"/>
                </a:solidFill>
              </a:rPr>
              <a:t>extends </a:t>
            </a:r>
            <a:r>
              <a:rPr lang="en-US" dirty="0">
                <a:solidFill>
                  <a:schemeClr val="tx1"/>
                </a:solidFill>
              </a:rPr>
              <a:t>below the chin and to the ears laterally with no gap between the forehead and the </a:t>
            </a:r>
            <a:r>
              <a:rPr lang="en-US" dirty="0" smtClean="0">
                <a:solidFill>
                  <a:schemeClr val="tx1"/>
                </a:solidFill>
              </a:rPr>
              <a:t>plastic shield. </a:t>
            </a:r>
            <a:r>
              <a:rPr lang="en-US" dirty="0">
                <a:solidFill>
                  <a:schemeClr val="tx1"/>
                </a:solidFill>
              </a:rPr>
              <a:t>Mainly used to supplement surgical face masks for those at potentially higher exposure levels (E.g. Safety Officers conducting screenings or BIs working with students that do not wear a facial covering).</a:t>
            </a:r>
          </a:p>
          <a:p>
            <a:r>
              <a:rPr lang="en-US" b="1" dirty="0">
                <a:solidFill>
                  <a:schemeClr val="tx1"/>
                </a:solidFill>
              </a:rPr>
              <a:t>Goggles - </a:t>
            </a:r>
            <a:r>
              <a:rPr lang="en-US" dirty="0">
                <a:solidFill>
                  <a:schemeClr val="tx1"/>
                </a:solidFill>
              </a:rPr>
              <a:t>Eye </a:t>
            </a:r>
            <a:r>
              <a:rPr lang="en-US" dirty="0" smtClean="0">
                <a:solidFill>
                  <a:schemeClr val="tx1"/>
                </a:solidFill>
              </a:rPr>
              <a:t>coverings </a:t>
            </a:r>
            <a:r>
              <a:rPr lang="en-US" dirty="0">
                <a:solidFill>
                  <a:schemeClr val="tx1"/>
                </a:solidFill>
              </a:rPr>
              <a:t>that fully </a:t>
            </a:r>
            <a:r>
              <a:rPr lang="en-US" dirty="0" smtClean="0">
                <a:solidFill>
                  <a:schemeClr val="tx1"/>
                </a:solidFill>
              </a:rPr>
              <a:t>protect </a:t>
            </a:r>
            <a:r>
              <a:rPr lang="en-US" dirty="0">
                <a:solidFill>
                  <a:schemeClr val="tx1"/>
                </a:solidFill>
              </a:rPr>
              <a:t>from droplets/liquids on all sides. Goggles can be vented, but lab goggles with holes may not be used.</a:t>
            </a:r>
          </a:p>
          <a:p>
            <a:r>
              <a:rPr lang="en-US" b="1" dirty="0">
                <a:solidFill>
                  <a:schemeClr val="tx1"/>
                </a:solidFill>
              </a:rPr>
              <a:t>Isolation Gowns – </a:t>
            </a:r>
            <a:r>
              <a:rPr lang="en-US" dirty="0">
                <a:solidFill>
                  <a:schemeClr val="tx1"/>
                </a:solidFill>
              </a:rPr>
              <a:t>Disposable gowns that cover the torso, arms and top half of the legs. These can be used in conjunction with other required forms of PPE when cleaning contaminated areas where secretions or bodily fluids are involved.</a:t>
            </a:r>
          </a:p>
          <a:p>
            <a:endParaRPr lang="en-US" dirty="0"/>
          </a:p>
        </p:txBody>
      </p:sp>
      <p:sp>
        <p:nvSpPr>
          <p:cNvPr id="3" name="Title 2"/>
          <p:cNvSpPr>
            <a:spLocks noGrp="1"/>
          </p:cNvSpPr>
          <p:nvPr>
            <p:ph type="title"/>
          </p:nvPr>
        </p:nvSpPr>
        <p:spPr>
          <a:xfrm>
            <a:off x="457200" y="338328"/>
            <a:ext cx="8229600" cy="880872"/>
          </a:xfrm>
        </p:spPr>
        <p:txBody>
          <a:bodyPr>
            <a:normAutofit fontScale="90000"/>
          </a:bodyPr>
          <a:lstStyle/>
          <a:p>
            <a:r>
              <a:rPr lang="en-US" b="1" dirty="0"/>
              <a:t>Materials that are PPE: </a:t>
            </a:r>
            <a:r>
              <a:rPr lang="en-US" dirty="0"/>
              <a:t/>
            </a:r>
            <a:br>
              <a:rPr lang="en-US" dirty="0"/>
            </a:br>
            <a:endParaRPr lang="en-US" dirty="0"/>
          </a:p>
        </p:txBody>
      </p:sp>
    </p:spTree>
    <p:extLst>
      <p:ext uri="{BB962C8B-B14F-4D97-AF65-F5344CB8AC3E}">
        <p14:creationId xmlns:p14="http://schemas.microsoft.com/office/powerpoint/2010/main" val="392242909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US" b="1" dirty="0"/>
              <a:t>Where do clothing items go once contaminated?</a:t>
            </a:r>
          </a:p>
          <a:p>
            <a:pPr marL="0" indent="0" algn="ctr">
              <a:buNone/>
            </a:pPr>
            <a:r>
              <a:rPr lang="en-US" dirty="0"/>
              <a:t>	In a sealed </a:t>
            </a:r>
            <a:r>
              <a:rPr lang="en-US" dirty="0" smtClean="0"/>
              <a:t>container</a:t>
            </a:r>
          </a:p>
          <a:p>
            <a:pPr marL="0" indent="0" algn="ctr">
              <a:buNone/>
            </a:pPr>
            <a:endParaRPr lang="en-US" dirty="0"/>
          </a:p>
          <a:p>
            <a:pPr marL="0" indent="0" algn="ctr">
              <a:buNone/>
            </a:pPr>
            <a:r>
              <a:rPr lang="en-US" b="1" dirty="0"/>
              <a:t>How are contaminated clothing items cleaned?</a:t>
            </a:r>
          </a:p>
          <a:p>
            <a:pPr marL="0" indent="0" algn="ctr">
              <a:buNone/>
            </a:pPr>
            <a:r>
              <a:rPr lang="en-US" dirty="0"/>
              <a:t>	Launder with approved </a:t>
            </a:r>
            <a:r>
              <a:rPr lang="en-US" dirty="0" smtClean="0"/>
              <a:t>detergent</a:t>
            </a:r>
            <a:endParaRPr lang="en-US" dirty="0"/>
          </a:p>
        </p:txBody>
      </p:sp>
      <p:sp>
        <p:nvSpPr>
          <p:cNvPr id="2" name="Title 1"/>
          <p:cNvSpPr>
            <a:spLocks noGrp="1"/>
          </p:cNvSpPr>
          <p:nvPr>
            <p:ph type="title"/>
          </p:nvPr>
        </p:nvSpPr>
        <p:spPr/>
        <p:txBody>
          <a:bodyPr/>
          <a:lstStyle/>
          <a:p>
            <a:r>
              <a:rPr lang="en-US" b="1" dirty="0" smtClean="0"/>
              <a:t>ASR #19 &amp; 20</a:t>
            </a:r>
            <a:endParaRPr lang="en-US" b="1" dirty="0"/>
          </a:p>
        </p:txBody>
      </p:sp>
    </p:spTree>
    <p:extLst>
      <p:ext uri="{BB962C8B-B14F-4D97-AF65-F5344CB8AC3E}">
        <p14:creationId xmlns:p14="http://schemas.microsoft.com/office/powerpoint/2010/main" val="2513060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14350" lvl="0" indent="-514350">
              <a:buFont typeface="+mj-lt"/>
              <a:buAutoNum type="arabicPeriod"/>
            </a:pPr>
            <a:r>
              <a:rPr lang="en-US" dirty="0">
                <a:solidFill>
                  <a:schemeClr val="tx1"/>
                </a:solidFill>
              </a:rPr>
              <a:t>Clean all hard surfaces that the client will contact with disinfecting spray or </a:t>
            </a:r>
            <a:r>
              <a:rPr lang="en-US" dirty="0" smtClean="0">
                <a:solidFill>
                  <a:schemeClr val="tx1"/>
                </a:solidFill>
              </a:rPr>
              <a:t>wipes.</a:t>
            </a:r>
            <a:endParaRPr lang="en-US" dirty="0">
              <a:solidFill>
                <a:schemeClr val="tx1"/>
              </a:solidFill>
            </a:endParaRPr>
          </a:p>
          <a:p>
            <a:pPr marL="514350" lvl="0" indent="-514350">
              <a:buFont typeface="+mj-lt"/>
              <a:buAutoNum type="arabicPeriod"/>
            </a:pPr>
            <a:r>
              <a:rPr lang="en-US" dirty="0">
                <a:solidFill>
                  <a:schemeClr val="tx1"/>
                </a:solidFill>
              </a:rPr>
              <a:t>Clean all soft surfaces that the client will contact with disinfecting </a:t>
            </a:r>
            <a:r>
              <a:rPr lang="en-US" dirty="0" smtClean="0">
                <a:solidFill>
                  <a:schemeClr val="tx1"/>
                </a:solidFill>
              </a:rPr>
              <a:t>spray.</a:t>
            </a:r>
            <a:endParaRPr lang="en-US" dirty="0">
              <a:solidFill>
                <a:schemeClr val="tx1"/>
              </a:solidFill>
            </a:endParaRPr>
          </a:p>
          <a:p>
            <a:pPr marL="514350" lvl="0" indent="-514350">
              <a:buFont typeface="+mj-lt"/>
              <a:buAutoNum type="arabicPeriod"/>
            </a:pPr>
            <a:r>
              <a:rPr lang="en-US" dirty="0">
                <a:solidFill>
                  <a:schemeClr val="tx1"/>
                </a:solidFill>
              </a:rPr>
              <a:t>Complete before the client enters the vehicle and after they </a:t>
            </a:r>
            <a:r>
              <a:rPr lang="en-US" dirty="0" smtClean="0">
                <a:solidFill>
                  <a:schemeClr val="tx1"/>
                </a:solidFill>
              </a:rPr>
              <a:t>exit.</a:t>
            </a:r>
            <a:endParaRPr lang="en-US" dirty="0">
              <a:solidFill>
                <a:schemeClr val="tx1"/>
              </a:solidFill>
            </a:endParaRPr>
          </a:p>
          <a:p>
            <a:pPr marL="514350" lvl="0" indent="-514350">
              <a:buFont typeface="+mj-lt"/>
              <a:buAutoNum type="arabicPeriod"/>
            </a:pPr>
            <a:r>
              <a:rPr lang="en-US" dirty="0">
                <a:solidFill>
                  <a:schemeClr val="tx1"/>
                </a:solidFill>
              </a:rPr>
              <a:t>Complete daily checklist/log to document </a:t>
            </a:r>
            <a:r>
              <a:rPr lang="en-US" dirty="0" smtClean="0">
                <a:solidFill>
                  <a:schemeClr val="tx1"/>
                </a:solidFill>
              </a:rPr>
              <a:t>cleaning.</a:t>
            </a:r>
            <a:endParaRPr lang="en-US" dirty="0">
              <a:solidFill>
                <a:schemeClr val="tx1"/>
              </a:solidFill>
            </a:endParaRPr>
          </a:p>
          <a:p>
            <a:pPr marL="0" indent="0">
              <a:buNone/>
            </a:pPr>
            <a:endParaRPr lang="en-US" dirty="0"/>
          </a:p>
        </p:txBody>
      </p:sp>
      <p:sp>
        <p:nvSpPr>
          <p:cNvPr id="2" name="Title 1"/>
          <p:cNvSpPr>
            <a:spLocks noGrp="1"/>
          </p:cNvSpPr>
          <p:nvPr>
            <p:ph type="title"/>
          </p:nvPr>
        </p:nvSpPr>
        <p:spPr/>
        <p:txBody>
          <a:bodyPr>
            <a:normAutofit fontScale="90000"/>
          </a:bodyPr>
          <a:lstStyle/>
          <a:p>
            <a:r>
              <a:rPr lang="en-US" b="1" dirty="0"/>
              <a:t>How to </a:t>
            </a:r>
            <a:r>
              <a:rPr lang="en-US" b="1" dirty="0" smtClean="0"/>
              <a:t>Sanitize </a:t>
            </a:r>
            <a:r>
              <a:rPr lang="en-US" b="1" dirty="0"/>
              <a:t>Vehicles</a:t>
            </a:r>
            <a:r>
              <a:rPr lang="en-US" dirty="0"/>
              <a:t/>
            </a:r>
            <a:br>
              <a:rPr lang="en-US" dirty="0"/>
            </a:br>
            <a:endParaRPr lang="en-US" dirty="0"/>
          </a:p>
        </p:txBody>
      </p:sp>
    </p:spTree>
    <p:extLst>
      <p:ext uri="{BB962C8B-B14F-4D97-AF65-F5344CB8AC3E}">
        <p14:creationId xmlns:p14="http://schemas.microsoft.com/office/powerpoint/2010/main" val="412222888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287963"/>
          </a:xfrm>
        </p:spPr>
        <p:txBody>
          <a:bodyPr/>
          <a:lstStyle/>
          <a:p>
            <a:endParaRPr lang="en-US" b="1" dirty="0" smtClean="0"/>
          </a:p>
          <a:p>
            <a:endParaRPr lang="en-US" b="1" dirty="0"/>
          </a:p>
          <a:p>
            <a:r>
              <a:rPr lang="en-US" b="1" dirty="0" smtClean="0"/>
              <a:t>What </a:t>
            </a:r>
            <a:r>
              <a:rPr lang="en-US" b="1" dirty="0"/>
              <a:t>is used to </a:t>
            </a:r>
            <a:r>
              <a:rPr lang="en-US" b="1" dirty="0" smtClean="0"/>
              <a:t>disinfect hard </a:t>
            </a:r>
            <a:r>
              <a:rPr lang="en-US" b="1" dirty="0"/>
              <a:t>surfaces in a </a:t>
            </a:r>
            <a:r>
              <a:rPr lang="en-US" b="1" dirty="0" smtClean="0"/>
              <a:t>vehicle?</a:t>
            </a:r>
          </a:p>
          <a:p>
            <a:pPr marL="0" indent="0">
              <a:buNone/>
            </a:pPr>
            <a:r>
              <a:rPr lang="en-US" dirty="0"/>
              <a:t>	</a:t>
            </a:r>
            <a:r>
              <a:rPr lang="en-US" dirty="0" smtClean="0"/>
              <a:t>Disinfecting </a:t>
            </a:r>
            <a:r>
              <a:rPr lang="en-US" dirty="0"/>
              <a:t>spray </a:t>
            </a:r>
            <a:r>
              <a:rPr lang="en-US" dirty="0" smtClean="0"/>
              <a:t>and/or wipes</a:t>
            </a:r>
            <a:endParaRPr lang="en-US" dirty="0"/>
          </a:p>
          <a:p>
            <a:r>
              <a:rPr lang="en-US" b="1" dirty="0"/>
              <a:t>What is used to clean soft surfaces in a </a:t>
            </a:r>
            <a:r>
              <a:rPr lang="en-US" b="1" dirty="0" smtClean="0"/>
              <a:t>vehicle?</a:t>
            </a:r>
          </a:p>
          <a:p>
            <a:pPr marL="0" indent="0">
              <a:buNone/>
            </a:pPr>
            <a:r>
              <a:rPr lang="en-US" dirty="0"/>
              <a:t>	D</a:t>
            </a:r>
            <a:r>
              <a:rPr lang="en-US" dirty="0" smtClean="0"/>
              <a:t>isinfecting spray</a:t>
            </a:r>
            <a:endParaRPr lang="en-US" dirty="0"/>
          </a:p>
          <a:p>
            <a:r>
              <a:rPr lang="en-US" b="1" dirty="0"/>
              <a:t>When should </a:t>
            </a:r>
            <a:r>
              <a:rPr lang="en-US" b="1" dirty="0" smtClean="0"/>
              <a:t>disinfecting occur in a vehicle?</a:t>
            </a:r>
          </a:p>
          <a:p>
            <a:pPr marL="0" indent="0">
              <a:buNone/>
            </a:pPr>
            <a:r>
              <a:rPr lang="en-US" dirty="0"/>
              <a:t>	B</a:t>
            </a:r>
            <a:r>
              <a:rPr lang="en-US" dirty="0" smtClean="0"/>
              <a:t>efore students enter </a:t>
            </a:r>
            <a:r>
              <a:rPr lang="en-US" dirty="0"/>
              <a:t>and after </a:t>
            </a:r>
            <a:r>
              <a:rPr lang="en-US" dirty="0" smtClean="0"/>
              <a:t>they leave</a:t>
            </a:r>
            <a:endParaRPr lang="en-US" dirty="0"/>
          </a:p>
        </p:txBody>
      </p:sp>
      <p:sp>
        <p:nvSpPr>
          <p:cNvPr id="2" name="Title 1"/>
          <p:cNvSpPr>
            <a:spLocks noGrp="1"/>
          </p:cNvSpPr>
          <p:nvPr>
            <p:ph type="title"/>
          </p:nvPr>
        </p:nvSpPr>
        <p:spPr>
          <a:xfrm>
            <a:off x="9372600" y="1371600"/>
            <a:ext cx="3962400" cy="182562"/>
          </a:xfrm>
        </p:spPr>
        <p:txBody>
          <a:bodyPr>
            <a:normAutofit fontScale="90000"/>
          </a:bodyPr>
          <a:lstStyle/>
          <a:p>
            <a:endParaRPr lang="en-US" dirty="0"/>
          </a:p>
        </p:txBody>
      </p:sp>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t>ASR #21, 22 &amp; 23</a:t>
            </a:r>
            <a:endParaRPr lang="en-US" b="1" dirty="0"/>
          </a:p>
        </p:txBody>
      </p:sp>
    </p:spTree>
    <p:extLst>
      <p:ext uri="{BB962C8B-B14F-4D97-AF65-F5344CB8AC3E}">
        <p14:creationId xmlns:p14="http://schemas.microsoft.com/office/powerpoint/2010/main" val="4287991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circle(in)">
                                      <p:cBhvr>
                                        <p:cTn id="7" dur="20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circle(in)">
                                      <p:cBhvr>
                                        <p:cTn id="12" dur="20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circle(in)">
                                      <p:cBhvr>
                                        <p:cTn id="17"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53000"/>
          </a:xfrm>
        </p:spPr>
        <p:txBody>
          <a:bodyPr>
            <a:normAutofit fontScale="92500" lnSpcReduction="20000"/>
          </a:bodyPr>
          <a:lstStyle/>
          <a:p>
            <a:pPr lvl="0" fontAlgn="base"/>
            <a:r>
              <a:rPr lang="en-US" sz="2100" dirty="0">
                <a:solidFill>
                  <a:schemeClr val="tx1"/>
                </a:solidFill>
              </a:rPr>
              <a:t>Keep your mask on at all times</a:t>
            </a:r>
          </a:p>
          <a:p>
            <a:pPr lvl="0" fontAlgn="base"/>
            <a:r>
              <a:rPr lang="en-US" sz="2100" dirty="0">
                <a:solidFill>
                  <a:schemeClr val="tx1"/>
                </a:solidFill>
              </a:rPr>
              <a:t>Wash your hands FREQUENTLY throughout the session</a:t>
            </a:r>
          </a:p>
          <a:p>
            <a:pPr lvl="0" fontAlgn="base"/>
            <a:r>
              <a:rPr lang="en-US" sz="2100" dirty="0">
                <a:solidFill>
                  <a:schemeClr val="tx1"/>
                </a:solidFill>
              </a:rPr>
              <a:t>Have the client wash their hands FREQUENTLY during session</a:t>
            </a:r>
          </a:p>
          <a:p>
            <a:pPr lvl="0" fontAlgn="base"/>
            <a:r>
              <a:rPr lang="en-US" sz="2100" dirty="0">
                <a:solidFill>
                  <a:schemeClr val="tx1"/>
                </a:solidFill>
              </a:rPr>
              <a:t>Wash hands before touching yours or the client’s food or drink items</a:t>
            </a:r>
          </a:p>
          <a:p>
            <a:pPr lvl="0" fontAlgn="base"/>
            <a:r>
              <a:rPr lang="en-US" sz="2100" dirty="0">
                <a:solidFill>
                  <a:schemeClr val="tx1"/>
                </a:solidFill>
              </a:rPr>
              <a:t>Wash hands after touching your face</a:t>
            </a:r>
          </a:p>
          <a:p>
            <a:pPr lvl="0" fontAlgn="base"/>
            <a:r>
              <a:rPr lang="en-US" sz="2100" dirty="0">
                <a:solidFill>
                  <a:schemeClr val="tx1"/>
                </a:solidFill>
              </a:rPr>
              <a:t>Avoid being directly across from a client when possible</a:t>
            </a:r>
          </a:p>
          <a:p>
            <a:pPr lvl="0" fontAlgn="base"/>
            <a:r>
              <a:rPr lang="en-US" sz="2100" dirty="0">
                <a:solidFill>
                  <a:schemeClr val="tx1"/>
                </a:solidFill>
              </a:rPr>
              <a:t>Sit beside or diagonal to the client not in front of</a:t>
            </a:r>
          </a:p>
          <a:p>
            <a:pPr lvl="0" fontAlgn="base"/>
            <a:r>
              <a:rPr lang="en-US" sz="2100" dirty="0">
                <a:solidFill>
                  <a:schemeClr val="tx1"/>
                </a:solidFill>
              </a:rPr>
              <a:t>When working with </a:t>
            </a:r>
            <a:r>
              <a:rPr lang="en-US" sz="2100" dirty="0" smtClean="0">
                <a:solidFill>
                  <a:schemeClr val="tx1"/>
                </a:solidFill>
              </a:rPr>
              <a:t>them, </a:t>
            </a:r>
            <a:r>
              <a:rPr lang="en-US" sz="2100" dirty="0">
                <a:solidFill>
                  <a:schemeClr val="tx1"/>
                </a:solidFill>
              </a:rPr>
              <a:t>try to </a:t>
            </a:r>
            <a:r>
              <a:rPr lang="en-US" sz="2100" dirty="0" smtClean="0">
                <a:solidFill>
                  <a:schemeClr val="tx1"/>
                </a:solidFill>
              </a:rPr>
              <a:t>perform all </a:t>
            </a:r>
            <a:r>
              <a:rPr lang="en-US" sz="2100" dirty="0">
                <a:solidFill>
                  <a:schemeClr val="tx1"/>
                </a:solidFill>
              </a:rPr>
              <a:t>interactions from the side or with space between you</a:t>
            </a:r>
          </a:p>
          <a:p>
            <a:pPr lvl="0" fontAlgn="base"/>
            <a:r>
              <a:rPr lang="en-US" sz="2100" dirty="0">
                <a:solidFill>
                  <a:schemeClr val="tx1"/>
                </a:solidFill>
              </a:rPr>
              <a:t>Whenever </a:t>
            </a:r>
            <a:r>
              <a:rPr lang="en-US" sz="2100" dirty="0" smtClean="0">
                <a:solidFill>
                  <a:schemeClr val="tx1"/>
                </a:solidFill>
              </a:rPr>
              <a:t>possible, </a:t>
            </a:r>
            <a:r>
              <a:rPr lang="en-US" sz="2100" dirty="0">
                <a:solidFill>
                  <a:schemeClr val="tx1"/>
                </a:solidFill>
              </a:rPr>
              <a:t>remain a few feet away-this won’t be able to happen all the time but be conscious of this and do so when appropriate to do so</a:t>
            </a:r>
          </a:p>
          <a:p>
            <a:pPr lvl="0" fontAlgn="base"/>
            <a:r>
              <a:rPr lang="en-US" sz="2100" dirty="0">
                <a:solidFill>
                  <a:schemeClr val="tx1"/>
                </a:solidFill>
              </a:rPr>
              <a:t>Bring an extra set of clothes in case you need to change due to coughing/sneezing/drool </a:t>
            </a:r>
          </a:p>
          <a:p>
            <a:pPr lvl="0" fontAlgn="base"/>
            <a:r>
              <a:rPr lang="en-US" sz="2100" dirty="0">
                <a:solidFill>
                  <a:schemeClr val="tx1"/>
                </a:solidFill>
              </a:rPr>
              <a:t>Wear a sweater/sweatshirt/button up shirt that can easily be removed or changed if you are concerned about getting bodily fluids on you</a:t>
            </a:r>
          </a:p>
          <a:p>
            <a:pPr lvl="0" fontAlgn="base"/>
            <a:r>
              <a:rPr lang="en-US" sz="2100" dirty="0">
                <a:solidFill>
                  <a:schemeClr val="tx1"/>
                </a:solidFill>
              </a:rPr>
              <a:t>Ensure you clean throughout the shift when needed and follow cleaning checklists </a:t>
            </a:r>
            <a:r>
              <a:rPr lang="en-US" sz="2100" dirty="0" smtClean="0">
                <a:solidFill>
                  <a:schemeClr val="tx1"/>
                </a:solidFill>
              </a:rPr>
              <a:t>before  </a:t>
            </a:r>
            <a:r>
              <a:rPr lang="en-US" sz="2100" dirty="0">
                <a:solidFill>
                  <a:schemeClr val="tx1"/>
                </a:solidFill>
              </a:rPr>
              <a:t>and after each shift</a:t>
            </a:r>
          </a:p>
          <a:p>
            <a:endParaRPr lang="en-US" dirty="0"/>
          </a:p>
        </p:txBody>
      </p:sp>
      <p:sp>
        <p:nvSpPr>
          <p:cNvPr id="2" name="Title 1"/>
          <p:cNvSpPr>
            <a:spLocks noGrp="1"/>
          </p:cNvSpPr>
          <p:nvPr>
            <p:ph type="title"/>
          </p:nvPr>
        </p:nvSpPr>
        <p:spPr/>
        <p:txBody>
          <a:bodyPr>
            <a:normAutofit fontScale="90000"/>
          </a:bodyPr>
          <a:lstStyle/>
          <a:p>
            <a:r>
              <a:rPr lang="en-US" sz="4000" b="1" u="sng" dirty="0"/>
              <a:t>Guidelines and Suggestions for Working Direct Service with Clients</a:t>
            </a:r>
            <a:r>
              <a:rPr lang="en-US" dirty="0"/>
              <a:t/>
            </a:r>
            <a:br>
              <a:rPr lang="en-US" dirty="0"/>
            </a:br>
            <a:endParaRPr lang="en-US" dirty="0"/>
          </a:p>
        </p:txBody>
      </p:sp>
    </p:spTree>
    <p:extLst>
      <p:ext uri="{BB962C8B-B14F-4D97-AF65-F5344CB8AC3E}">
        <p14:creationId xmlns:p14="http://schemas.microsoft.com/office/powerpoint/2010/main" val="49227066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71600"/>
            <a:ext cx="7408333" cy="3450696"/>
          </a:xfrm>
        </p:spPr>
        <p:txBody>
          <a:bodyPr>
            <a:normAutofit fontScale="25000" lnSpcReduction="20000"/>
          </a:bodyPr>
          <a:lstStyle/>
          <a:p>
            <a:pPr lvl="0" fontAlgn="base"/>
            <a:r>
              <a:rPr lang="en-US" sz="7200" dirty="0">
                <a:solidFill>
                  <a:schemeClr val="tx1"/>
                </a:solidFill>
              </a:rPr>
              <a:t>Open windows when you </a:t>
            </a:r>
            <a:r>
              <a:rPr lang="en-US" sz="7200" dirty="0" smtClean="0">
                <a:solidFill>
                  <a:schemeClr val="tx1"/>
                </a:solidFill>
              </a:rPr>
              <a:t>can.</a:t>
            </a:r>
            <a:endParaRPr lang="en-US" sz="7200" dirty="0">
              <a:solidFill>
                <a:schemeClr val="tx1"/>
              </a:solidFill>
            </a:endParaRPr>
          </a:p>
          <a:p>
            <a:pPr lvl="0" fontAlgn="base"/>
            <a:r>
              <a:rPr lang="en-US" sz="7200" dirty="0">
                <a:solidFill>
                  <a:schemeClr val="tx1"/>
                </a:solidFill>
              </a:rPr>
              <a:t>Plan ahead, get materials ready for close contact times whenever </a:t>
            </a:r>
            <a:r>
              <a:rPr lang="en-US" sz="7200" dirty="0" smtClean="0">
                <a:solidFill>
                  <a:schemeClr val="tx1"/>
                </a:solidFill>
              </a:rPr>
              <a:t>possible.</a:t>
            </a:r>
            <a:endParaRPr lang="en-US" sz="7200" dirty="0">
              <a:solidFill>
                <a:schemeClr val="tx1"/>
              </a:solidFill>
            </a:endParaRPr>
          </a:p>
          <a:p>
            <a:pPr lvl="0" fontAlgn="base"/>
            <a:r>
              <a:rPr lang="en-US" sz="7200" dirty="0" smtClean="0">
                <a:solidFill>
                  <a:schemeClr val="tx1"/>
                </a:solidFill>
              </a:rPr>
              <a:t>Whenever </a:t>
            </a:r>
            <a:r>
              <a:rPr lang="en-US" sz="7200" dirty="0" smtClean="0">
                <a:solidFill>
                  <a:schemeClr val="tx1"/>
                </a:solidFill>
              </a:rPr>
              <a:t>possible, </a:t>
            </a:r>
            <a:r>
              <a:rPr lang="en-US" sz="7200" dirty="0">
                <a:solidFill>
                  <a:schemeClr val="tx1"/>
                </a:solidFill>
              </a:rPr>
              <a:t>take your temperature daily before leaving your </a:t>
            </a:r>
            <a:r>
              <a:rPr lang="en-US" sz="7200" dirty="0" smtClean="0">
                <a:solidFill>
                  <a:schemeClr val="tx1"/>
                </a:solidFill>
              </a:rPr>
              <a:t>house.</a:t>
            </a:r>
            <a:endParaRPr lang="en-US" sz="7200" dirty="0">
              <a:solidFill>
                <a:schemeClr val="tx1"/>
              </a:solidFill>
            </a:endParaRPr>
          </a:p>
          <a:p>
            <a:pPr lvl="0" fontAlgn="base"/>
            <a:r>
              <a:rPr lang="en-US" sz="7200" dirty="0" smtClean="0">
                <a:solidFill>
                  <a:schemeClr val="tx1"/>
                </a:solidFill>
              </a:rPr>
              <a:t>Contact your supervisor anytime you </a:t>
            </a:r>
            <a:r>
              <a:rPr lang="en-US" sz="7200" dirty="0">
                <a:solidFill>
                  <a:schemeClr val="tx1"/>
                </a:solidFill>
              </a:rPr>
              <a:t>have a fever or begin any </a:t>
            </a:r>
            <a:r>
              <a:rPr lang="en-US" sz="7200" dirty="0" smtClean="0">
                <a:solidFill>
                  <a:schemeClr val="tx1"/>
                </a:solidFill>
              </a:rPr>
              <a:t>symptoms.</a:t>
            </a:r>
          </a:p>
          <a:p>
            <a:pPr lvl="0" fontAlgn="base"/>
            <a:r>
              <a:rPr lang="en-US" sz="7200" dirty="0" smtClean="0">
                <a:solidFill>
                  <a:schemeClr val="tx1"/>
                </a:solidFill>
              </a:rPr>
              <a:t>Please keep any and all water bottles/beverages and food out of the student’s proximity. This will help reduce possible exposures.</a:t>
            </a:r>
          </a:p>
          <a:p>
            <a:pPr lvl="0" fontAlgn="base"/>
            <a:r>
              <a:rPr lang="en-US" sz="7200" dirty="0" smtClean="0">
                <a:solidFill>
                  <a:schemeClr val="tx1"/>
                </a:solidFill>
              </a:rPr>
              <a:t>There </a:t>
            </a:r>
            <a:r>
              <a:rPr lang="en-US" sz="7200" dirty="0">
                <a:solidFill>
                  <a:schemeClr val="tx1"/>
                </a:solidFill>
              </a:rPr>
              <a:t>will be an extra staff available at the office to provide breaks to eat. Please do not take off your mask while with a </a:t>
            </a:r>
            <a:r>
              <a:rPr lang="en-US" sz="7200" dirty="0" smtClean="0">
                <a:solidFill>
                  <a:schemeClr val="tx1"/>
                </a:solidFill>
              </a:rPr>
              <a:t>student.</a:t>
            </a:r>
            <a:endParaRPr lang="en-US" sz="7200" dirty="0">
              <a:solidFill>
                <a:schemeClr val="tx1"/>
              </a:solidFill>
            </a:endParaRPr>
          </a:p>
          <a:p>
            <a:pPr lvl="0" fontAlgn="base"/>
            <a:r>
              <a:rPr lang="en-US" sz="7200" dirty="0">
                <a:solidFill>
                  <a:schemeClr val="tx1"/>
                </a:solidFill>
              </a:rPr>
              <a:t>When coming to the office please bring your own plates/bowls/utensils if you will be there during a meal time and keep them in a lunch </a:t>
            </a:r>
            <a:r>
              <a:rPr lang="en-US" sz="7200" dirty="0" smtClean="0">
                <a:solidFill>
                  <a:schemeClr val="tx1"/>
                </a:solidFill>
              </a:rPr>
              <a:t>bag/box.</a:t>
            </a:r>
            <a:endParaRPr lang="en-US" sz="7200" dirty="0">
              <a:solidFill>
                <a:schemeClr val="tx1"/>
              </a:solidFill>
            </a:endParaRPr>
          </a:p>
          <a:p>
            <a:pPr lvl="0" fontAlgn="base"/>
            <a:r>
              <a:rPr lang="en-US" sz="7200" dirty="0">
                <a:solidFill>
                  <a:schemeClr val="tx1"/>
                </a:solidFill>
              </a:rPr>
              <a:t>Please minimize how many things you bring into the office with you. Bring only what you will need for that day and keep it all together in your </a:t>
            </a:r>
            <a:r>
              <a:rPr lang="en-US" sz="7200" dirty="0" smtClean="0">
                <a:solidFill>
                  <a:schemeClr val="tx1"/>
                </a:solidFill>
              </a:rPr>
              <a:t>space.</a:t>
            </a:r>
            <a:endParaRPr lang="en-US" sz="7200" dirty="0">
              <a:solidFill>
                <a:schemeClr val="tx1"/>
              </a:solidFill>
            </a:endParaRPr>
          </a:p>
          <a:p>
            <a:pPr lvl="0" fontAlgn="base"/>
            <a:r>
              <a:rPr lang="en-US" sz="7200" dirty="0">
                <a:solidFill>
                  <a:schemeClr val="tx1"/>
                </a:solidFill>
              </a:rPr>
              <a:t>There are spaces labeled in the fridges as well as labeled spaces to hang your jackets and bags. Please put your things and your student’s things only in the labeled </a:t>
            </a:r>
            <a:r>
              <a:rPr lang="en-US" sz="7200" dirty="0" smtClean="0">
                <a:solidFill>
                  <a:schemeClr val="tx1"/>
                </a:solidFill>
              </a:rPr>
              <a:t>spaces.</a:t>
            </a:r>
            <a:endParaRPr lang="en-US" sz="7200" dirty="0">
              <a:solidFill>
                <a:schemeClr val="tx1"/>
              </a:solidFill>
            </a:endParaRPr>
          </a:p>
          <a:p>
            <a:endParaRPr lang="en-US" dirty="0"/>
          </a:p>
        </p:txBody>
      </p:sp>
      <p:sp>
        <p:nvSpPr>
          <p:cNvPr id="2" name="Title 1"/>
          <p:cNvSpPr>
            <a:spLocks noGrp="1"/>
          </p:cNvSpPr>
          <p:nvPr>
            <p:ph type="title"/>
          </p:nvPr>
        </p:nvSpPr>
        <p:spPr>
          <a:xfrm>
            <a:off x="457200" y="274638"/>
            <a:ext cx="8229600" cy="1173162"/>
          </a:xfrm>
        </p:spPr>
        <p:txBody>
          <a:bodyPr>
            <a:noAutofit/>
          </a:bodyPr>
          <a:lstStyle/>
          <a:p>
            <a:r>
              <a:rPr lang="en-US" sz="3600" b="1" u="sng" dirty="0" smtClean="0"/>
              <a:t>Guidelines and Suggestions for Working Direct Service with Clients (continued)</a:t>
            </a:r>
            <a:endParaRPr lang="en-US" sz="3600" dirty="0"/>
          </a:p>
        </p:txBody>
      </p:sp>
    </p:spTree>
    <p:extLst>
      <p:ext uri="{BB962C8B-B14F-4D97-AF65-F5344CB8AC3E}">
        <p14:creationId xmlns:p14="http://schemas.microsoft.com/office/powerpoint/2010/main" val="397017583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449763"/>
          </a:xfrm>
        </p:spPr>
        <p:txBody>
          <a:bodyPr>
            <a:normAutofit fontScale="85000" lnSpcReduction="10000"/>
          </a:bodyPr>
          <a:lstStyle/>
          <a:p>
            <a:r>
              <a:rPr lang="en-US" b="1" dirty="0">
                <a:solidFill>
                  <a:schemeClr val="tx1"/>
                </a:solidFill>
              </a:rPr>
              <a:t>When should you wear your mask when working directly with </a:t>
            </a:r>
            <a:r>
              <a:rPr lang="en-US" b="1" dirty="0" smtClean="0">
                <a:solidFill>
                  <a:schemeClr val="tx1"/>
                </a:solidFill>
              </a:rPr>
              <a:t>clients?</a:t>
            </a:r>
          </a:p>
          <a:p>
            <a:pPr marL="0" indent="0">
              <a:buNone/>
            </a:pPr>
            <a:r>
              <a:rPr lang="en-US" dirty="0">
                <a:solidFill>
                  <a:schemeClr val="tx1"/>
                </a:solidFill>
              </a:rPr>
              <a:t>	</a:t>
            </a:r>
            <a:r>
              <a:rPr lang="en-US" dirty="0" smtClean="0">
                <a:solidFill>
                  <a:schemeClr val="tx1"/>
                </a:solidFill>
              </a:rPr>
              <a:t>At </a:t>
            </a:r>
            <a:r>
              <a:rPr lang="en-US" dirty="0">
                <a:solidFill>
                  <a:schemeClr val="tx1"/>
                </a:solidFill>
              </a:rPr>
              <a:t>all </a:t>
            </a:r>
            <a:r>
              <a:rPr lang="en-US" dirty="0" smtClean="0">
                <a:solidFill>
                  <a:schemeClr val="tx1"/>
                </a:solidFill>
              </a:rPr>
              <a:t>times</a:t>
            </a:r>
          </a:p>
          <a:p>
            <a:pPr marL="0" indent="0">
              <a:buNone/>
            </a:pPr>
            <a:endParaRPr lang="en-US" dirty="0">
              <a:solidFill>
                <a:schemeClr val="tx1"/>
              </a:solidFill>
            </a:endParaRPr>
          </a:p>
          <a:p>
            <a:r>
              <a:rPr lang="en-US" b="1" dirty="0">
                <a:solidFill>
                  <a:schemeClr val="tx1"/>
                </a:solidFill>
              </a:rPr>
              <a:t>List 2 times you should wash your hands while working with clients:</a:t>
            </a:r>
          </a:p>
          <a:p>
            <a:pPr marL="0" lvl="0" indent="0">
              <a:buNone/>
            </a:pPr>
            <a:r>
              <a:rPr lang="en-US" dirty="0" smtClean="0">
                <a:solidFill>
                  <a:schemeClr val="tx1"/>
                </a:solidFill>
              </a:rPr>
              <a:t>	After </a:t>
            </a:r>
            <a:r>
              <a:rPr lang="en-US" dirty="0">
                <a:solidFill>
                  <a:schemeClr val="tx1"/>
                </a:solidFill>
              </a:rPr>
              <a:t>touching your face</a:t>
            </a:r>
          </a:p>
          <a:p>
            <a:pPr marL="0" lvl="0" indent="0">
              <a:buNone/>
            </a:pPr>
            <a:r>
              <a:rPr lang="en-US" dirty="0" smtClean="0">
                <a:solidFill>
                  <a:schemeClr val="tx1"/>
                </a:solidFill>
              </a:rPr>
              <a:t>	Before </a:t>
            </a:r>
            <a:r>
              <a:rPr lang="en-US" dirty="0">
                <a:solidFill>
                  <a:schemeClr val="tx1"/>
                </a:solidFill>
              </a:rPr>
              <a:t>touching </a:t>
            </a:r>
            <a:r>
              <a:rPr lang="en-US" dirty="0" smtClean="0">
                <a:solidFill>
                  <a:schemeClr val="tx1"/>
                </a:solidFill>
              </a:rPr>
              <a:t>food/drinks</a:t>
            </a:r>
          </a:p>
          <a:p>
            <a:pPr marL="0" lvl="0" indent="0">
              <a:buNone/>
            </a:pPr>
            <a:endParaRPr lang="en-US" dirty="0">
              <a:solidFill>
                <a:schemeClr val="tx1"/>
              </a:solidFill>
            </a:endParaRPr>
          </a:p>
          <a:p>
            <a:r>
              <a:rPr lang="en-US" b="1" dirty="0">
                <a:solidFill>
                  <a:schemeClr val="tx1"/>
                </a:solidFill>
              </a:rPr>
              <a:t>How should you sit in relation to your </a:t>
            </a:r>
            <a:r>
              <a:rPr lang="en-US" b="1" dirty="0" smtClean="0">
                <a:solidFill>
                  <a:schemeClr val="tx1"/>
                </a:solidFill>
              </a:rPr>
              <a:t>client?</a:t>
            </a:r>
          </a:p>
          <a:p>
            <a:pPr marL="0" indent="0">
              <a:buNone/>
            </a:pPr>
            <a:r>
              <a:rPr lang="en-US" dirty="0">
                <a:solidFill>
                  <a:schemeClr val="tx1"/>
                </a:solidFill>
              </a:rPr>
              <a:t>	</a:t>
            </a:r>
            <a:r>
              <a:rPr lang="en-US" dirty="0" smtClean="0">
                <a:solidFill>
                  <a:schemeClr val="tx1"/>
                </a:solidFill>
              </a:rPr>
              <a:t>Beside </a:t>
            </a:r>
            <a:r>
              <a:rPr lang="en-US" dirty="0">
                <a:solidFill>
                  <a:schemeClr val="tx1"/>
                </a:solidFill>
              </a:rPr>
              <a:t>or </a:t>
            </a:r>
            <a:r>
              <a:rPr lang="en-US" dirty="0" smtClean="0">
                <a:solidFill>
                  <a:schemeClr val="tx1"/>
                </a:solidFill>
              </a:rPr>
              <a:t>diagonal</a:t>
            </a:r>
          </a:p>
          <a:p>
            <a:pPr marL="0" indent="0">
              <a:buNone/>
            </a:pPr>
            <a:endParaRPr lang="en-US" dirty="0">
              <a:solidFill>
                <a:schemeClr val="tx1"/>
              </a:solidFill>
            </a:endParaRPr>
          </a:p>
          <a:p>
            <a:r>
              <a:rPr lang="en-US" b="1" dirty="0">
                <a:solidFill>
                  <a:schemeClr val="tx1"/>
                </a:solidFill>
              </a:rPr>
              <a:t>When in the shift should you </a:t>
            </a:r>
            <a:r>
              <a:rPr lang="en-US" b="1" dirty="0" smtClean="0">
                <a:solidFill>
                  <a:schemeClr val="tx1"/>
                </a:solidFill>
              </a:rPr>
              <a:t>clean?</a:t>
            </a:r>
          </a:p>
          <a:p>
            <a:pPr marL="0" indent="0">
              <a:buNone/>
            </a:pPr>
            <a:r>
              <a:rPr lang="en-US" dirty="0">
                <a:solidFill>
                  <a:schemeClr val="tx1"/>
                </a:solidFill>
              </a:rPr>
              <a:t>	B</a:t>
            </a:r>
            <a:r>
              <a:rPr lang="en-US" dirty="0" smtClean="0">
                <a:solidFill>
                  <a:schemeClr val="tx1"/>
                </a:solidFill>
              </a:rPr>
              <a:t>eginning</a:t>
            </a:r>
            <a:r>
              <a:rPr lang="en-US" dirty="0">
                <a:solidFill>
                  <a:schemeClr val="tx1"/>
                </a:solidFill>
              </a:rPr>
              <a:t>, throughout, and </a:t>
            </a:r>
            <a:r>
              <a:rPr lang="en-US" dirty="0" smtClean="0">
                <a:solidFill>
                  <a:schemeClr val="tx1"/>
                </a:solidFill>
              </a:rPr>
              <a:t>end</a:t>
            </a:r>
            <a:endParaRPr lang="en-US" dirty="0">
              <a:solidFill>
                <a:schemeClr val="tx1"/>
              </a:solidFill>
            </a:endParaRPr>
          </a:p>
        </p:txBody>
      </p:sp>
      <p:sp>
        <p:nvSpPr>
          <p:cNvPr id="2" name="Title 1"/>
          <p:cNvSpPr>
            <a:spLocks noGrp="1"/>
          </p:cNvSpPr>
          <p:nvPr>
            <p:ph type="title"/>
          </p:nvPr>
        </p:nvSpPr>
        <p:spPr>
          <a:xfrm>
            <a:off x="10134600" y="4191000"/>
            <a:ext cx="5867400" cy="563562"/>
          </a:xfrm>
        </p:spPr>
        <p:txBody>
          <a:bodyPr>
            <a:normAutofit fontScale="90000"/>
          </a:bodyPr>
          <a:lstStyle/>
          <a:p>
            <a:endParaRPr lang="en-US" dirty="0"/>
          </a:p>
        </p:txBody>
      </p:sp>
      <p:sp>
        <p:nvSpPr>
          <p:cNvPr id="4"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t>ASR #24 - 27</a:t>
            </a:r>
            <a:endParaRPr lang="en-US" b="1" dirty="0"/>
          </a:p>
        </p:txBody>
      </p:sp>
    </p:spTree>
    <p:extLst>
      <p:ext uri="{BB962C8B-B14F-4D97-AF65-F5344CB8AC3E}">
        <p14:creationId xmlns:p14="http://schemas.microsoft.com/office/powerpoint/2010/main" val="4276982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ppt_y"/>
                                          </p:val>
                                        </p:tav>
                                        <p:tav tm="100000">
                                          <p:val>
                                            <p:strVal val="#ppt_y"/>
                                          </p:val>
                                        </p:tav>
                                      </p:tavLst>
                                    </p:anim>
                                  </p:childTnLst>
                                </p:cTn>
                              </p:par>
                              <p:par>
                                <p:cTn id="15" presetID="2" presetClass="entr" presetSubtype="2"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 calcmode="lin" valueType="num">
                                      <p:cBhvr additive="base">
                                        <p:cTn id="17" dur="500" fill="hold"/>
                                        <p:tgtEl>
                                          <p:spTgt spid="3">
                                            <p:txEl>
                                              <p:pRg st="5" end="5"/>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 calcmode="lin" valueType="num">
                                      <p:cBhvr additive="base">
                                        <p:cTn id="23" dur="500" fill="hold"/>
                                        <p:tgtEl>
                                          <p:spTgt spid="3">
                                            <p:txEl>
                                              <p:pRg st="8" end="8"/>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2" fill="hold"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anim calcmode="lin" valueType="num">
                                      <p:cBhvr additive="base">
                                        <p:cTn id="29" dur="500" fill="hold"/>
                                        <p:tgtEl>
                                          <p:spTgt spid="3">
                                            <p:txEl>
                                              <p:pRg st="11" end="11"/>
                                            </p:txEl>
                                          </p:spTgt>
                                        </p:tgtEl>
                                        <p:attrNameLst>
                                          <p:attrName>ppt_x</p:attrName>
                                        </p:attrNameLst>
                                      </p:cBhvr>
                                      <p:tavLst>
                                        <p:tav tm="0">
                                          <p:val>
                                            <p:strVal val="1+#ppt_w/2"/>
                                          </p:val>
                                        </p:tav>
                                        <p:tav tm="100000">
                                          <p:val>
                                            <p:strVal val="#ppt_x"/>
                                          </p:val>
                                        </p:tav>
                                      </p:tavLst>
                                    </p:anim>
                                    <p:anim calcmode="lin" valueType="num">
                                      <p:cBhvr additive="base">
                                        <p:cTn id="30" dur="500" fill="hold"/>
                                        <p:tgtEl>
                                          <p:spTgt spid="3">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b="1" dirty="0"/>
              <a:t>What </a:t>
            </a:r>
            <a:r>
              <a:rPr lang="en-US" b="1" dirty="0" smtClean="0"/>
              <a:t>are two example of things you should bring </a:t>
            </a:r>
            <a:r>
              <a:rPr lang="en-US" b="1" dirty="0"/>
              <a:t>to </a:t>
            </a:r>
            <a:r>
              <a:rPr lang="en-US" b="1" dirty="0" smtClean="0"/>
              <a:t>work?</a:t>
            </a:r>
          </a:p>
          <a:p>
            <a:pPr marL="0" indent="0" algn="ctr">
              <a:buNone/>
            </a:pPr>
            <a:endParaRPr lang="en-US" b="1" dirty="0"/>
          </a:p>
          <a:p>
            <a:pPr marL="0" indent="0" algn="ctr">
              <a:buNone/>
            </a:pPr>
            <a:r>
              <a:rPr lang="en-US" b="1" dirty="0" smtClean="0"/>
              <a:t>Should </a:t>
            </a:r>
            <a:r>
              <a:rPr lang="en-US" b="1" dirty="0"/>
              <a:t>you eat/drink with your client?</a:t>
            </a:r>
          </a:p>
          <a:p>
            <a:pPr marL="0" indent="0" algn="ctr">
              <a:buNone/>
            </a:pPr>
            <a:r>
              <a:rPr lang="en-US" dirty="0"/>
              <a:t>	</a:t>
            </a:r>
            <a:endParaRPr lang="en-US" dirty="0" smtClean="0"/>
          </a:p>
          <a:p>
            <a:pPr marL="0" indent="0" algn="ctr">
              <a:buNone/>
            </a:pPr>
            <a:r>
              <a:rPr lang="en-US" b="1" dirty="0" smtClean="0"/>
              <a:t>Should </a:t>
            </a:r>
            <a:r>
              <a:rPr lang="en-US" b="1" dirty="0"/>
              <a:t>you be distancing from your client </a:t>
            </a:r>
            <a:r>
              <a:rPr lang="en-US" b="1" dirty="0" smtClean="0"/>
              <a:t>during session?</a:t>
            </a:r>
            <a:endParaRPr lang="en-US" b="1" dirty="0"/>
          </a:p>
          <a:p>
            <a:pPr marL="0" indent="0" algn="ctr">
              <a:buNone/>
            </a:pPr>
            <a:r>
              <a:rPr lang="en-US" dirty="0"/>
              <a:t>	</a:t>
            </a:r>
          </a:p>
        </p:txBody>
      </p:sp>
      <p:sp>
        <p:nvSpPr>
          <p:cNvPr id="4" name="Title 1"/>
          <p:cNvSpPr txBox="1">
            <a:spLocks noGrp="1"/>
          </p:cNvSpPr>
          <p:nvPr>
            <p:ph type="title"/>
          </p:nvPr>
        </p:nvSpPr>
        <p:spPr>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dirty="0" smtClean="0"/>
              <a:t>ASR #28, 29 &amp; 30</a:t>
            </a:r>
            <a:endParaRPr lang="en-US" b="1" dirty="0"/>
          </a:p>
        </p:txBody>
      </p:sp>
      <p:sp>
        <p:nvSpPr>
          <p:cNvPr id="5" name="Rectangle 4"/>
          <p:cNvSpPr/>
          <p:nvPr/>
        </p:nvSpPr>
        <p:spPr>
          <a:xfrm>
            <a:off x="1371600" y="2133600"/>
            <a:ext cx="6248400" cy="369332"/>
          </a:xfrm>
          <a:prstGeom prst="rect">
            <a:avLst/>
          </a:prstGeom>
        </p:spPr>
        <p:txBody>
          <a:bodyPr wrap="square">
            <a:spAutoFit/>
          </a:bodyPr>
          <a:lstStyle/>
          <a:p>
            <a:pPr lvl="1" algn="ctr"/>
            <a:r>
              <a:rPr lang="en-US" dirty="0"/>
              <a:t>Extra clothes, bowl/plate/utensils if needed</a:t>
            </a:r>
          </a:p>
        </p:txBody>
      </p:sp>
      <p:sp>
        <p:nvSpPr>
          <p:cNvPr id="6" name="Rectangle 5"/>
          <p:cNvSpPr/>
          <p:nvPr/>
        </p:nvSpPr>
        <p:spPr>
          <a:xfrm>
            <a:off x="3528931" y="3487002"/>
            <a:ext cx="2004075" cy="369332"/>
          </a:xfrm>
          <a:prstGeom prst="rect">
            <a:avLst/>
          </a:prstGeom>
        </p:spPr>
        <p:txBody>
          <a:bodyPr wrap="none">
            <a:spAutoFit/>
          </a:bodyPr>
          <a:lstStyle/>
          <a:p>
            <a:pPr algn="ctr"/>
            <a:r>
              <a:rPr lang="en-US" dirty="0" smtClean="0"/>
              <a:t>No; ask </a:t>
            </a:r>
            <a:r>
              <a:rPr lang="en-US" dirty="0"/>
              <a:t>for a break</a:t>
            </a:r>
          </a:p>
        </p:txBody>
      </p:sp>
      <p:sp>
        <p:nvSpPr>
          <p:cNvPr id="7" name="Rectangle 6"/>
          <p:cNvSpPr/>
          <p:nvPr/>
        </p:nvSpPr>
        <p:spPr>
          <a:xfrm>
            <a:off x="3262962" y="5791200"/>
            <a:ext cx="2536015" cy="369332"/>
          </a:xfrm>
          <a:prstGeom prst="rect">
            <a:avLst/>
          </a:prstGeom>
        </p:spPr>
        <p:txBody>
          <a:bodyPr wrap="none">
            <a:spAutoFit/>
          </a:bodyPr>
          <a:lstStyle/>
          <a:p>
            <a:pPr algn="ctr"/>
            <a:r>
              <a:rPr lang="en-US" dirty="0" smtClean="0"/>
              <a:t>Yes, as much </a:t>
            </a:r>
            <a:r>
              <a:rPr lang="en-US" dirty="0"/>
              <a:t>as possible</a:t>
            </a:r>
          </a:p>
        </p:txBody>
      </p:sp>
    </p:spTree>
    <p:extLst>
      <p:ext uri="{BB962C8B-B14F-4D97-AF65-F5344CB8AC3E}">
        <p14:creationId xmlns:p14="http://schemas.microsoft.com/office/powerpoint/2010/main" val="167870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2667000"/>
            <a:ext cx="7408333" cy="3429000"/>
          </a:xfrm>
        </p:spPr>
        <p:txBody>
          <a:bodyPr/>
          <a:lstStyle/>
          <a:p>
            <a:r>
              <a:rPr lang="en-US" dirty="0" smtClean="0">
                <a:solidFill>
                  <a:schemeClr val="tx1"/>
                </a:solidFill>
              </a:rPr>
              <a:t>Every </a:t>
            </a:r>
            <a:r>
              <a:rPr lang="en-US" dirty="0">
                <a:solidFill>
                  <a:schemeClr val="tx1"/>
                </a:solidFill>
              </a:rPr>
              <a:t>staff and each client will be expected to come to the office with a “Contamination Pack.” This pack must include the following:</a:t>
            </a:r>
          </a:p>
          <a:p>
            <a:r>
              <a:rPr lang="en-US" dirty="0">
                <a:solidFill>
                  <a:schemeClr val="tx1"/>
                </a:solidFill>
              </a:rPr>
              <a:t>Two (2) full changes of clothes</a:t>
            </a:r>
          </a:p>
          <a:p>
            <a:r>
              <a:rPr lang="en-US" dirty="0">
                <a:solidFill>
                  <a:schemeClr val="tx1"/>
                </a:solidFill>
              </a:rPr>
              <a:t>Towel</a:t>
            </a:r>
          </a:p>
          <a:p>
            <a:r>
              <a:rPr lang="en-US" dirty="0" smtClean="0">
                <a:solidFill>
                  <a:schemeClr val="tx1"/>
                </a:solidFill>
              </a:rPr>
              <a:t>Antibacterial </a:t>
            </a:r>
            <a:r>
              <a:rPr lang="en-US" dirty="0">
                <a:solidFill>
                  <a:schemeClr val="tx1"/>
                </a:solidFill>
              </a:rPr>
              <a:t>Soap</a:t>
            </a:r>
          </a:p>
          <a:p>
            <a:endParaRPr lang="en-US" dirty="0"/>
          </a:p>
        </p:txBody>
      </p:sp>
      <p:sp>
        <p:nvSpPr>
          <p:cNvPr id="3" name="Title 2"/>
          <p:cNvSpPr>
            <a:spLocks noGrp="1"/>
          </p:cNvSpPr>
          <p:nvPr>
            <p:ph type="title"/>
          </p:nvPr>
        </p:nvSpPr>
        <p:spPr/>
        <p:txBody>
          <a:bodyPr>
            <a:normAutofit fontScale="90000"/>
          </a:bodyPr>
          <a:lstStyle/>
          <a:p>
            <a:r>
              <a:rPr lang="en-US" b="1" dirty="0"/>
              <a:t>Daily Preparation – Contamination Packs</a:t>
            </a:r>
            <a:endParaRPr lang="en-US" dirty="0"/>
          </a:p>
        </p:txBody>
      </p:sp>
    </p:spTree>
    <p:extLst>
      <p:ext uri="{BB962C8B-B14F-4D97-AF65-F5344CB8AC3E}">
        <p14:creationId xmlns:p14="http://schemas.microsoft.com/office/powerpoint/2010/main" val="429033906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71600"/>
            <a:ext cx="7408333" cy="5181600"/>
          </a:xfrm>
        </p:spPr>
        <p:txBody>
          <a:bodyPr>
            <a:normAutofit fontScale="47500" lnSpcReduction="20000"/>
          </a:bodyPr>
          <a:lstStyle/>
          <a:p>
            <a:r>
              <a:rPr lang="en-US" sz="3800" b="1" dirty="0">
                <a:solidFill>
                  <a:schemeClr val="tx1"/>
                </a:solidFill>
              </a:rPr>
              <a:t>In the event an employee comes into contact with a secretion of a client, whether that is via a sneeze, spit, sweat, cough, or nasal discharge, this will be the plan to follow for disinfecting:</a:t>
            </a:r>
            <a:endParaRPr lang="en-US" sz="3800" dirty="0">
              <a:solidFill>
                <a:schemeClr val="tx1"/>
              </a:solidFill>
            </a:endParaRPr>
          </a:p>
          <a:p>
            <a:r>
              <a:rPr lang="en-US" sz="3800" dirty="0">
                <a:solidFill>
                  <a:schemeClr val="tx1"/>
                </a:solidFill>
              </a:rPr>
              <a:t>1. Individual will call in their designated support person, who will provide the c</a:t>
            </a:r>
            <a:r>
              <a:rPr lang="en-US" sz="3800" i="1" dirty="0">
                <a:solidFill>
                  <a:schemeClr val="tx1"/>
                </a:solidFill>
              </a:rPr>
              <a:t>ontaminated individual (</a:t>
            </a:r>
            <a:r>
              <a:rPr lang="en-US" sz="3800" dirty="0">
                <a:solidFill>
                  <a:schemeClr val="tx1"/>
                </a:solidFill>
              </a:rPr>
              <a:t>CI) with a plastic bag and then take their place with the client.</a:t>
            </a:r>
          </a:p>
          <a:p>
            <a:r>
              <a:rPr lang="en-US" sz="3800" dirty="0">
                <a:solidFill>
                  <a:schemeClr val="tx1"/>
                </a:solidFill>
              </a:rPr>
              <a:t>2. Before leaving the room, the CI will contact the support person for the zone they will be passing through, notifying them of their potential contamination and the need for the support person to disinfect frequently touched surfaces in the areas the CI will have passed through.</a:t>
            </a:r>
          </a:p>
          <a:p>
            <a:r>
              <a:rPr lang="en-US" sz="3800" dirty="0">
                <a:solidFill>
                  <a:schemeClr val="tx1"/>
                </a:solidFill>
              </a:rPr>
              <a:t>3. After removing themselves from the room, CI will grab their co</a:t>
            </a:r>
            <a:r>
              <a:rPr lang="en-US" sz="3800" i="1" dirty="0">
                <a:solidFill>
                  <a:schemeClr val="tx1"/>
                </a:solidFill>
              </a:rPr>
              <a:t>ntamination pack</a:t>
            </a:r>
            <a:r>
              <a:rPr lang="en-US" sz="3800" dirty="0">
                <a:solidFill>
                  <a:schemeClr val="tx1"/>
                </a:solidFill>
              </a:rPr>
              <a:t> (CP) and proceed to the full bathroom upstairs in the old portion of the building.</a:t>
            </a:r>
          </a:p>
          <a:p>
            <a:r>
              <a:rPr lang="en-US" sz="3800" dirty="0">
                <a:solidFill>
                  <a:schemeClr val="tx1"/>
                </a:solidFill>
              </a:rPr>
              <a:t>4. All affected areas will be disinfected, and there will be access to a shower as necessary.</a:t>
            </a:r>
          </a:p>
          <a:p>
            <a:r>
              <a:rPr lang="en-US" sz="3800" dirty="0">
                <a:solidFill>
                  <a:schemeClr val="tx1"/>
                </a:solidFill>
              </a:rPr>
              <a:t>5. Contaminated clothes will be placed in a sealed container.</a:t>
            </a:r>
          </a:p>
          <a:p>
            <a:r>
              <a:rPr lang="en-US" sz="3800" dirty="0">
                <a:solidFill>
                  <a:schemeClr val="tx1"/>
                </a:solidFill>
              </a:rPr>
              <a:t>6. Once the CI is fully clear of the bathroom, the support staff assigned to that section of the building will then proceed to disinfect frequently touched surfaces in the bathroom: handles, faucets, edge of the shower curtain, etc.</a:t>
            </a:r>
          </a:p>
          <a:p>
            <a:pPr marL="0" indent="0">
              <a:buNone/>
            </a:pPr>
            <a:endParaRPr lang="en-US" dirty="0"/>
          </a:p>
        </p:txBody>
      </p:sp>
      <p:sp>
        <p:nvSpPr>
          <p:cNvPr id="2" name="Title 1"/>
          <p:cNvSpPr>
            <a:spLocks noGrp="1"/>
          </p:cNvSpPr>
          <p:nvPr>
            <p:ph type="title"/>
          </p:nvPr>
        </p:nvSpPr>
        <p:spPr/>
        <p:txBody>
          <a:bodyPr>
            <a:normAutofit/>
          </a:bodyPr>
          <a:lstStyle/>
          <a:p>
            <a:r>
              <a:rPr lang="en-US" b="1" dirty="0"/>
              <a:t>Contamination </a:t>
            </a:r>
            <a:r>
              <a:rPr lang="en-US" b="1" dirty="0" smtClean="0"/>
              <a:t>Response</a:t>
            </a:r>
            <a:endParaRPr lang="en-US" dirty="0"/>
          </a:p>
        </p:txBody>
      </p:sp>
    </p:spTree>
    <p:extLst>
      <p:ext uri="{BB962C8B-B14F-4D97-AF65-F5344CB8AC3E}">
        <p14:creationId xmlns:p14="http://schemas.microsoft.com/office/powerpoint/2010/main" val="95249565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09800"/>
            <a:ext cx="8229600" cy="4038600"/>
          </a:xfrm>
        </p:spPr>
        <p:txBody>
          <a:bodyPr>
            <a:normAutofit fontScale="70000" lnSpcReduction="20000"/>
          </a:bodyPr>
          <a:lstStyle/>
          <a:p>
            <a:r>
              <a:rPr lang="en-US" b="1" dirty="0">
                <a:solidFill>
                  <a:schemeClr val="tx1"/>
                </a:solidFill>
              </a:rPr>
              <a:t>Should staff be required to physically assist a client, the following procedure will take place to ensure proper disinfecting/health measures are followed:</a:t>
            </a:r>
            <a:endParaRPr lang="en-US" dirty="0">
              <a:solidFill>
                <a:schemeClr val="tx1"/>
              </a:solidFill>
            </a:endParaRPr>
          </a:p>
          <a:p>
            <a:r>
              <a:rPr lang="en-US" dirty="0">
                <a:solidFill>
                  <a:schemeClr val="tx1"/>
                </a:solidFill>
              </a:rPr>
              <a:t>1. If physical intervention techniques are required, the BI staff will call for assistance from the support staff via the buzzer.</a:t>
            </a:r>
          </a:p>
          <a:p>
            <a:r>
              <a:rPr lang="en-US" dirty="0">
                <a:solidFill>
                  <a:schemeClr val="tx1"/>
                </a:solidFill>
              </a:rPr>
              <a:t>2. The BI staff will instruct the support staff on how to proceed with the incident, </a:t>
            </a:r>
            <a:r>
              <a:rPr lang="en-US" dirty="0" smtClean="0">
                <a:solidFill>
                  <a:schemeClr val="tx1"/>
                </a:solidFill>
              </a:rPr>
              <a:t>whether </a:t>
            </a:r>
            <a:r>
              <a:rPr lang="en-US" dirty="0">
                <a:solidFill>
                  <a:schemeClr val="tx1"/>
                </a:solidFill>
              </a:rPr>
              <a:t>that is observing and taking data or physically assisting the ratio staff with implementing a protective hold. Support staff will put on a pair of gloves prior to entering the room to assist the ratio staff.</a:t>
            </a:r>
          </a:p>
          <a:p>
            <a:r>
              <a:rPr lang="en-US" dirty="0">
                <a:solidFill>
                  <a:schemeClr val="tx1"/>
                </a:solidFill>
              </a:rPr>
              <a:t>3. Following an incident, a support staff will sit with the client. The BI staff will then follow the decontamination procedure as outlined previously.</a:t>
            </a:r>
          </a:p>
          <a:p>
            <a:r>
              <a:rPr lang="en-US" dirty="0">
                <a:solidFill>
                  <a:schemeClr val="tx1"/>
                </a:solidFill>
              </a:rPr>
              <a:t>4. The support staff will sit with the client at this time. If necessary, they can assist the client with changing if clothes have likewise come into prolonged contact with a staff.</a:t>
            </a:r>
          </a:p>
          <a:p>
            <a:r>
              <a:rPr lang="en-US" dirty="0">
                <a:solidFill>
                  <a:schemeClr val="tx1"/>
                </a:solidFill>
              </a:rPr>
              <a:t>5. Once the BI staff has cleaned themselves, the support staff will thoroughly sanitize the </a:t>
            </a:r>
            <a:r>
              <a:rPr lang="en-US" dirty="0" smtClean="0">
                <a:solidFill>
                  <a:schemeClr val="tx1"/>
                </a:solidFill>
              </a:rPr>
              <a:t>area</a:t>
            </a:r>
            <a:r>
              <a:rPr lang="en-US" dirty="0">
                <a:solidFill>
                  <a:schemeClr val="tx1"/>
                </a:solidFill>
              </a:rPr>
              <a:t>. This will include wiping down table surfaces, windows, walls, floor, etc. with disinfectant. Support staff will wear gloves while disinfecting.</a:t>
            </a:r>
          </a:p>
          <a:p>
            <a:pPr marL="0" indent="0">
              <a:buNone/>
            </a:pPr>
            <a:endParaRPr lang="en-US" dirty="0"/>
          </a:p>
        </p:txBody>
      </p:sp>
      <p:sp>
        <p:nvSpPr>
          <p:cNvPr id="2" name="Title 1"/>
          <p:cNvSpPr>
            <a:spLocks noGrp="1"/>
          </p:cNvSpPr>
          <p:nvPr>
            <p:ph type="title"/>
          </p:nvPr>
        </p:nvSpPr>
        <p:spPr>
          <a:xfrm>
            <a:off x="457200" y="838200"/>
            <a:ext cx="8229600" cy="1173162"/>
          </a:xfrm>
        </p:spPr>
        <p:txBody>
          <a:bodyPr>
            <a:normAutofit fontScale="90000"/>
          </a:bodyPr>
          <a:lstStyle/>
          <a:p>
            <a:r>
              <a:rPr lang="en-US" b="1" dirty="0"/>
              <a:t>Disinfecting Procedure Following Physical Intervention</a:t>
            </a:r>
            <a:r>
              <a:rPr lang="en-US" dirty="0"/>
              <a:t/>
            </a:r>
            <a:br>
              <a:rPr lang="en-US" dirty="0"/>
            </a:br>
            <a:endParaRPr lang="en-US" dirty="0"/>
          </a:p>
        </p:txBody>
      </p:sp>
    </p:spTree>
    <p:extLst>
      <p:ext uri="{BB962C8B-B14F-4D97-AF65-F5344CB8AC3E}">
        <p14:creationId xmlns:p14="http://schemas.microsoft.com/office/powerpoint/2010/main" val="1358434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19200"/>
            <a:ext cx="7408333" cy="3450696"/>
          </a:xfrm>
        </p:spPr>
        <p:txBody>
          <a:bodyPr>
            <a:noAutofit/>
          </a:bodyPr>
          <a:lstStyle/>
          <a:p>
            <a:pPr lvl="0"/>
            <a:r>
              <a:rPr lang="en-US" sz="2400" dirty="0">
                <a:solidFill>
                  <a:schemeClr val="tx1"/>
                </a:solidFill>
              </a:rPr>
              <a:t>The virus is thought to spread mainly from person-to-person.</a:t>
            </a:r>
          </a:p>
          <a:p>
            <a:pPr lvl="0"/>
            <a:r>
              <a:rPr lang="en-US" sz="2400" dirty="0">
                <a:solidFill>
                  <a:schemeClr val="tx1"/>
                </a:solidFill>
              </a:rPr>
              <a:t>The virus spreads by droplets made when people with the coronavirus cough, sneeze or talk. These droplets can land in the mouths or noses of people nearby or be inhaled into their lungs.</a:t>
            </a:r>
          </a:p>
          <a:p>
            <a:pPr lvl="0"/>
            <a:r>
              <a:rPr lang="en-US" sz="2400" dirty="0">
                <a:solidFill>
                  <a:schemeClr val="tx1"/>
                </a:solidFill>
              </a:rPr>
              <a:t>People who are infected often—but not always—have symptoms of illness. People without </a:t>
            </a:r>
            <a:r>
              <a:rPr lang="en-US" sz="2400" dirty="0" smtClean="0">
                <a:solidFill>
                  <a:schemeClr val="tx1"/>
                </a:solidFill>
              </a:rPr>
              <a:t>symptoms (asymptomatic) </a:t>
            </a:r>
            <a:r>
              <a:rPr lang="en-US" sz="2400" dirty="0">
                <a:solidFill>
                  <a:schemeClr val="tx1"/>
                </a:solidFill>
              </a:rPr>
              <a:t>are able to spread virus.</a:t>
            </a:r>
          </a:p>
          <a:p>
            <a:pPr lvl="0"/>
            <a:r>
              <a:rPr lang="en-US" sz="2400" dirty="0">
                <a:solidFill>
                  <a:schemeClr val="tx1"/>
                </a:solidFill>
              </a:rPr>
              <a:t>It may be possible that a person can </a:t>
            </a:r>
            <a:r>
              <a:rPr lang="en-US" sz="2400" dirty="0" smtClean="0">
                <a:solidFill>
                  <a:schemeClr val="tx1"/>
                </a:solidFill>
              </a:rPr>
              <a:t>contract the </a:t>
            </a:r>
            <a:r>
              <a:rPr lang="en-US" sz="2400" dirty="0">
                <a:solidFill>
                  <a:schemeClr val="tx1"/>
                </a:solidFill>
              </a:rPr>
              <a:t>coronavirus by touching a surface or object that has the virus on it and then touching their own mouth, nose, or possibly their eyes, but this is not thought to be the main way the virus spreads.</a:t>
            </a:r>
          </a:p>
        </p:txBody>
      </p:sp>
      <p:sp>
        <p:nvSpPr>
          <p:cNvPr id="2" name="Title 1"/>
          <p:cNvSpPr>
            <a:spLocks noGrp="1"/>
          </p:cNvSpPr>
          <p:nvPr>
            <p:ph type="title"/>
          </p:nvPr>
        </p:nvSpPr>
        <p:spPr/>
        <p:txBody>
          <a:bodyPr>
            <a:normAutofit fontScale="90000"/>
          </a:bodyPr>
          <a:lstStyle/>
          <a:p>
            <a:r>
              <a:rPr lang="en-US" b="1" dirty="0"/>
              <a:t>COVID-19 Transmission Information</a:t>
            </a:r>
            <a:r>
              <a:rPr lang="en-US" dirty="0"/>
              <a:t/>
            </a:r>
            <a:br>
              <a:rPr lang="en-US" dirty="0"/>
            </a:br>
            <a:endParaRPr lang="en-US" dirty="0"/>
          </a:p>
        </p:txBody>
      </p:sp>
    </p:spTree>
    <p:extLst>
      <p:ext uri="{BB962C8B-B14F-4D97-AF65-F5344CB8AC3E}">
        <p14:creationId xmlns:p14="http://schemas.microsoft.com/office/powerpoint/2010/main" val="151003965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067" y="1905000"/>
            <a:ext cx="7408333" cy="4221163"/>
          </a:xfrm>
        </p:spPr>
        <p:txBody>
          <a:bodyPr>
            <a:normAutofit fontScale="70000" lnSpcReduction="20000"/>
          </a:bodyPr>
          <a:lstStyle/>
          <a:p>
            <a:r>
              <a:rPr lang="en-US" dirty="0">
                <a:solidFill>
                  <a:schemeClr val="tx1"/>
                </a:solidFill>
              </a:rPr>
              <a:t>1. Each client will have a designated space for eating while maintaining physical distancing.</a:t>
            </a:r>
          </a:p>
          <a:p>
            <a:r>
              <a:rPr lang="en-US" dirty="0">
                <a:solidFill>
                  <a:schemeClr val="tx1"/>
                </a:solidFill>
              </a:rPr>
              <a:t>2.  Clients will wash hands with soap prior to eating and staff serving them will also wash hands.  </a:t>
            </a:r>
          </a:p>
          <a:p>
            <a:r>
              <a:rPr lang="en-US" dirty="0">
                <a:solidFill>
                  <a:schemeClr val="tx1"/>
                </a:solidFill>
              </a:rPr>
              <a:t>3.  Staff will have designated locations for eating as well.  This will be done in an area without other people so that masks can be removed temporarily.  The staff will be expected to following the cleaning checklist for that area before and after accessing the space.</a:t>
            </a:r>
          </a:p>
          <a:p>
            <a:r>
              <a:rPr lang="en-US" dirty="0">
                <a:solidFill>
                  <a:schemeClr val="tx1"/>
                </a:solidFill>
              </a:rPr>
              <a:t>4.  When possible, at this time, paper plates and disposable utensils will be utilized during meals. Staff may bring their own items to be placed in their lunchbox to wash at home.</a:t>
            </a:r>
          </a:p>
          <a:p>
            <a:r>
              <a:rPr lang="en-US" dirty="0">
                <a:solidFill>
                  <a:schemeClr val="tx1"/>
                </a:solidFill>
              </a:rPr>
              <a:t>5.  Staff should ensure that they are washing hands in between handing different clients different materials or food items.</a:t>
            </a:r>
          </a:p>
          <a:p>
            <a:r>
              <a:rPr lang="en-US" dirty="0">
                <a:solidFill>
                  <a:schemeClr val="tx1"/>
                </a:solidFill>
              </a:rPr>
              <a:t>6. Refrigerators for food storage will be available, but families are encouraged to use coolers or lunchboxes with icepacks as necessary to prevent </a:t>
            </a:r>
            <a:r>
              <a:rPr lang="en-US" dirty="0" smtClean="0">
                <a:solidFill>
                  <a:schemeClr val="tx1"/>
                </a:solidFill>
              </a:rPr>
              <a:t>spoiling.</a:t>
            </a:r>
            <a:endParaRPr lang="en-US" dirty="0">
              <a:solidFill>
                <a:schemeClr val="tx1"/>
              </a:solidFill>
            </a:endParaRPr>
          </a:p>
        </p:txBody>
      </p:sp>
      <p:sp>
        <p:nvSpPr>
          <p:cNvPr id="2" name="Title 1"/>
          <p:cNvSpPr>
            <a:spLocks noGrp="1"/>
          </p:cNvSpPr>
          <p:nvPr>
            <p:ph type="title"/>
          </p:nvPr>
        </p:nvSpPr>
        <p:spPr/>
        <p:txBody>
          <a:bodyPr>
            <a:normAutofit fontScale="90000"/>
          </a:bodyPr>
          <a:lstStyle/>
          <a:p>
            <a:r>
              <a:rPr lang="en-US" b="1" dirty="0"/>
              <a:t>Food Preparation and Meal </a:t>
            </a:r>
            <a:r>
              <a:rPr lang="en-US" b="1" dirty="0" smtClean="0"/>
              <a:t>Service</a:t>
            </a:r>
            <a:endParaRPr lang="en-US" dirty="0"/>
          </a:p>
        </p:txBody>
      </p:sp>
    </p:spTree>
    <p:extLst>
      <p:ext uri="{BB962C8B-B14F-4D97-AF65-F5344CB8AC3E}">
        <p14:creationId xmlns:p14="http://schemas.microsoft.com/office/powerpoint/2010/main" val="60312941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a:solidFill>
                  <a:schemeClr val="tx1"/>
                </a:solidFill>
              </a:rPr>
              <a:t>1. When diapering a client, wash your hands and wash the client’s hands before you begin.  Always wear gloves. Follow safe diaper changing procedures.</a:t>
            </a:r>
          </a:p>
          <a:p>
            <a:r>
              <a:rPr lang="en-US" dirty="0">
                <a:solidFill>
                  <a:schemeClr val="tx1"/>
                </a:solidFill>
              </a:rPr>
              <a:t>2. After diapering, wash your hands (even if you were wearing gloves) and clean and disinfect the diapering area.</a:t>
            </a:r>
          </a:p>
          <a:p>
            <a:r>
              <a:rPr lang="en-US" dirty="0">
                <a:solidFill>
                  <a:schemeClr val="tx1"/>
                </a:solidFill>
              </a:rPr>
              <a:t>3. If reusable cloth diapers are used, they should not be rinsed or cleaned in the facility. The soiled cloth diaper and its contents (without emptying or rinsing) should be placed in a plastic bag or into a plastic-lined, hands-free covered diaper pail to give to parents/ guardians or laundry service.</a:t>
            </a:r>
          </a:p>
          <a:p>
            <a:pPr marL="0" indent="0">
              <a:buNone/>
            </a:pPr>
            <a:endParaRPr lang="en-US" dirty="0"/>
          </a:p>
        </p:txBody>
      </p:sp>
      <p:sp>
        <p:nvSpPr>
          <p:cNvPr id="2" name="Title 1"/>
          <p:cNvSpPr>
            <a:spLocks noGrp="1"/>
          </p:cNvSpPr>
          <p:nvPr>
            <p:ph type="title"/>
          </p:nvPr>
        </p:nvSpPr>
        <p:spPr/>
        <p:txBody>
          <a:bodyPr>
            <a:normAutofit/>
          </a:bodyPr>
          <a:lstStyle/>
          <a:p>
            <a:r>
              <a:rPr lang="en-US" b="1" dirty="0"/>
              <a:t>Diaper C</a:t>
            </a:r>
            <a:r>
              <a:rPr lang="en-US" b="1" dirty="0" smtClean="0"/>
              <a:t>hanging Procedure</a:t>
            </a:r>
            <a:endParaRPr lang="en-US" dirty="0"/>
          </a:p>
        </p:txBody>
      </p:sp>
    </p:spTree>
    <p:extLst>
      <p:ext uri="{BB962C8B-B14F-4D97-AF65-F5344CB8AC3E}">
        <p14:creationId xmlns:p14="http://schemas.microsoft.com/office/powerpoint/2010/main" val="282131152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2067" y="1981200"/>
            <a:ext cx="7408333" cy="4144963"/>
          </a:xfrm>
        </p:spPr>
        <p:txBody>
          <a:bodyPr>
            <a:normAutofit fontScale="77500" lnSpcReduction="20000"/>
          </a:bodyPr>
          <a:lstStyle/>
          <a:p>
            <a:pPr marL="0" indent="0">
              <a:buNone/>
            </a:pPr>
            <a:r>
              <a:rPr lang="en-US" b="1" dirty="0">
                <a:solidFill>
                  <a:schemeClr val="tx1"/>
                </a:solidFill>
              </a:rPr>
              <a:t>Materials &amp; Disinfecting Supplies</a:t>
            </a:r>
            <a:endParaRPr lang="en-US" dirty="0">
              <a:solidFill>
                <a:schemeClr val="tx1"/>
              </a:solidFill>
            </a:endParaRPr>
          </a:p>
          <a:p>
            <a:r>
              <a:rPr lang="en-US" dirty="0">
                <a:solidFill>
                  <a:schemeClr val="tx1"/>
                </a:solidFill>
              </a:rPr>
              <a:t>PPE and cleaning supplies will be provided daily or weekly by Safety Officers. </a:t>
            </a:r>
          </a:p>
          <a:p>
            <a:pPr marL="0" indent="0">
              <a:buNone/>
            </a:pPr>
            <a:r>
              <a:rPr lang="en-US" b="1" dirty="0">
                <a:solidFill>
                  <a:schemeClr val="tx1"/>
                </a:solidFill>
              </a:rPr>
              <a:t> </a:t>
            </a:r>
            <a:endParaRPr lang="en-US" dirty="0">
              <a:solidFill>
                <a:schemeClr val="tx1"/>
              </a:solidFill>
            </a:endParaRPr>
          </a:p>
          <a:p>
            <a:pPr marL="0" indent="0">
              <a:buNone/>
            </a:pPr>
            <a:r>
              <a:rPr lang="en-US" b="1" dirty="0">
                <a:solidFill>
                  <a:schemeClr val="tx1"/>
                </a:solidFill>
              </a:rPr>
              <a:t>Supplies</a:t>
            </a:r>
            <a:endParaRPr lang="en-US" dirty="0">
              <a:solidFill>
                <a:schemeClr val="tx1"/>
              </a:solidFill>
            </a:endParaRPr>
          </a:p>
          <a:p>
            <a:r>
              <a:rPr lang="en-US" dirty="0">
                <a:solidFill>
                  <a:schemeClr val="tx1"/>
                </a:solidFill>
              </a:rPr>
              <a:t>Supplies (PPE, disinfecting solutions, wipes, sprays, thermometers, etc.) will be kept in secured locations in each building and be distributed as-necessary. Safety officers will distribute items and monitor supply to ensure an ample stockpile is maintained in the event of market shortages (2 week minimum supply at all times).</a:t>
            </a:r>
          </a:p>
          <a:p>
            <a:pPr marL="0" indent="0">
              <a:buNone/>
            </a:pPr>
            <a:endParaRPr lang="en-US" dirty="0">
              <a:solidFill>
                <a:schemeClr val="tx1"/>
              </a:solidFill>
            </a:endParaRPr>
          </a:p>
          <a:p>
            <a:pPr marL="0" indent="0">
              <a:buNone/>
            </a:pPr>
            <a:r>
              <a:rPr lang="en-US" b="1" dirty="0">
                <a:solidFill>
                  <a:schemeClr val="tx1"/>
                </a:solidFill>
              </a:rPr>
              <a:t>Schedule</a:t>
            </a:r>
            <a:endParaRPr lang="en-US" dirty="0">
              <a:solidFill>
                <a:schemeClr val="tx1"/>
              </a:solidFill>
            </a:endParaRPr>
          </a:p>
          <a:p>
            <a:r>
              <a:rPr lang="en-US" dirty="0">
                <a:solidFill>
                  <a:schemeClr val="tx1"/>
                </a:solidFill>
              </a:rPr>
              <a:t>Safety Officers will take inventory, minimally, each week and order additional supplies following inventory check.</a:t>
            </a:r>
          </a:p>
          <a:p>
            <a:pPr marL="0" indent="0">
              <a:buNone/>
            </a:pPr>
            <a:endParaRPr lang="en-US" dirty="0"/>
          </a:p>
        </p:txBody>
      </p:sp>
      <p:sp>
        <p:nvSpPr>
          <p:cNvPr id="2" name="Title 1"/>
          <p:cNvSpPr>
            <a:spLocks noGrp="1"/>
          </p:cNvSpPr>
          <p:nvPr>
            <p:ph type="title"/>
          </p:nvPr>
        </p:nvSpPr>
        <p:spPr/>
        <p:txBody>
          <a:bodyPr/>
          <a:lstStyle/>
          <a:p>
            <a:r>
              <a:rPr lang="en-US" dirty="0" smtClean="0"/>
              <a:t>Final Notes</a:t>
            </a:r>
            <a:endParaRPr lang="en-US" dirty="0"/>
          </a:p>
        </p:txBody>
      </p:sp>
    </p:spTree>
    <p:extLst>
      <p:ext uri="{BB962C8B-B14F-4D97-AF65-F5344CB8AC3E}">
        <p14:creationId xmlns:p14="http://schemas.microsoft.com/office/powerpoint/2010/main" val="64288303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Questions?</a:t>
            </a:r>
            <a:endParaRPr lang="en-US" dirty="0"/>
          </a:p>
        </p:txBody>
      </p:sp>
      <p:sp>
        <p:nvSpPr>
          <p:cNvPr id="2" name="Title 1"/>
          <p:cNvSpPr>
            <a:spLocks noGrp="1"/>
          </p:cNvSpPr>
          <p:nvPr>
            <p:ph type="title"/>
          </p:nvPr>
        </p:nvSpPr>
        <p:spPr/>
        <p:txBody>
          <a:bodyPr/>
          <a:lstStyle/>
          <a:p>
            <a:r>
              <a:rPr lang="en-US" dirty="0" smtClean="0"/>
              <a:t>The End</a:t>
            </a:r>
            <a:endParaRPr lang="en-US" dirty="0"/>
          </a:p>
        </p:txBody>
      </p:sp>
    </p:spTree>
    <p:extLst>
      <p:ext uri="{BB962C8B-B14F-4D97-AF65-F5344CB8AC3E}">
        <p14:creationId xmlns:p14="http://schemas.microsoft.com/office/powerpoint/2010/main" val="3954448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US" b="1" dirty="0" smtClean="0"/>
              <a:t>What two ways is COVID-19 spread?</a:t>
            </a:r>
          </a:p>
          <a:p>
            <a:pPr marL="0" indent="0" algn="ctr">
              <a:buNone/>
            </a:pPr>
            <a:endParaRPr lang="en-US" dirty="0"/>
          </a:p>
          <a:p>
            <a:pPr marL="0" indent="0" algn="ctr">
              <a:buNone/>
            </a:pPr>
            <a:r>
              <a:rPr lang="en-US" dirty="0" smtClean="0"/>
              <a:t>Person-to-person</a:t>
            </a:r>
          </a:p>
          <a:p>
            <a:pPr marL="0" indent="0" algn="ctr">
              <a:buNone/>
            </a:pPr>
            <a:r>
              <a:rPr lang="en-US" dirty="0" smtClean="0"/>
              <a:t>Contact with contaminated surfaces</a:t>
            </a:r>
            <a:endParaRPr lang="en-US" dirty="0"/>
          </a:p>
        </p:txBody>
      </p:sp>
      <p:sp>
        <p:nvSpPr>
          <p:cNvPr id="2" name="Title 1"/>
          <p:cNvSpPr>
            <a:spLocks noGrp="1"/>
          </p:cNvSpPr>
          <p:nvPr>
            <p:ph type="title"/>
          </p:nvPr>
        </p:nvSpPr>
        <p:spPr/>
        <p:txBody>
          <a:bodyPr>
            <a:normAutofit fontScale="90000"/>
          </a:bodyPr>
          <a:lstStyle/>
          <a:p>
            <a:r>
              <a:rPr lang="en-US" b="1" dirty="0" smtClean="0"/>
              <a:t>Active Student Responding (ASR) #1</a:t>
            </a:r>
            <a:endParaRPr lang="en-US" b="1" dirty="0"/>
          </a:p>
        </p:txBody>
      </p:sp>
    </p:spTree>
    <p:extLst>
      <p:ext uri="{BB962C8B-B14F-4D97-AF65-F5344CB8AC3E}">
        <p14:creationId xmlns:p14="http://schemas.microsoft.com/office/powerpoint/2010/main" val="30704544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fontAlgn="base"/>
            <a:r>
              <a:rPr lang="en-US" dirty="0" smtClean="0">
                <a:solidFill>
                  <a:schemeClr val="tx1"/>
                </a:solidFill>
              </a:rPr>
              <a:t>Symptoms may begin 2 </a:t>
            </a:r>
            <a:r>
              <a:rPr lang="en-US" dirty="0">
                <a:solidFill>
                  <a:schemeClr val="tx1"/>
                </a:solidFill>
              </a:rPr>
              <a:t>to 14 days after exposure to the virus.</a:t>
            </a:r>
          </a:p>
          <a:p>
            <a:r>
              <a:rPr lang="en-US" dirty="0">
                <a:solidFill>
                  <a:schemeClr val="tx1"/>
                </a:solidFill>
              </a:rPr>
              <a:t>Symptoms include mild to severe respiratory </a:t>
            </a:r>
            <a:r>
              <a:rPr lang="en-US" dirty="0" smtClean="0">
                <a:solidFill>
                  <a:schemeClr val="tx1"/>
                </a:solidFill>
              </a:rPr>
              <a:t>illness and can manifest </a:t>
            </a:r>
            <a:r>
              <a:rPr lang="en-US" dirty="0" smtClean="0">
                <a:solidFill>
                  <a:schemeClr val="tx1"/>
                </a:solidFill>
              </a:rPr>
              <a:t>as </a:t>
            </a:r>
            <a:r>
              <a:rPr lang="en-US" b="1" dirty="0">
                <a:solidFill>
                  <a:schemeClr val="tx1"/>
                </a:solidFill>
              </a:rPr>
              <a:t>f</a:t>
            </a:r>
            <a:r>
              <a:rPr lang="en-US" b="1" dirty="0" smtClean="0">
                <a:solidFill>
                  <a:schemeClr val="tx1"/>
                </a:solidFill>
              </a:rPr>
              <a:t>ever</a:t>
            </a:r>
            <a:r>
              <a:rPr lang="en-US" b="1" dirty="0">
                <a:solidFill>
                  <a:schemeClr val="tx1"/>
                </a:solidFill>
              </a:rPr>
              <a:t>, </a:t>
            </a:r>
            <a:r>
              <a:rPr lang="en-US" b="1" dirty="0" smtClean="0">
                <a:solidFill>
                  <a:schemeClr val="tx1"/>
                </a:solidFill>
              </a:rPr>
              <a:t>cough</a:t>
            </a:r>
            <a:r>
              <a:rPr lang="en-US" b="1" dirty="0">
                <a:solidFill>
                  <a:schemeClr val="tx1"/>
                </a:solidFill>
              </a:rPr>
              <a:t>, </a:t>
            </a:r>
            <a:r>
              <a:rPr lang="en-US" b="1" dirty="0" smtClean="0">
                <a:solidFill>
                  <a:schemeClr val="tx1"/>
                </a:solidFill>
              </a:rPr>
              <a:t>shortness </a:t>
            </a:r>
            <a:r>
              <a:rPr lang="en-US" b="1" dirty="0">
                <a:solidFill>
                  <a:schemeClr val="tx1"/>
                </a:solidFill>
              </a:rPr>
              <a:t>of breath or difficulty breathing, </a:t>
            </a:r>
            <a:r>
              <a:rPr lang="en-US" b="1" dirty="0" smtClean="0">
                <a:solidFill>
                  <a:schemeClr val="tx1"/>
                </a:solidFill>
              </a:rPr>
              <a:t>chills</a:t>
            </a:r>
            <a:r>
              <a:rPr lang="en-US" b="1" dirty="0">
                <a:solidFill>
                  <a:schemeClr val="tx1"/>
                </a:solidFill>
              </a:rPr>
              <a:t>, </a:t>
            </a:r>
            <a:r>
              <a:rPr lang="en-US" b="1" dirty="0" smtClean="0">
                <a:solidFill>
                  <a:schemeClr val="tx1"/>
                </a:solidFill>
              </a:rPr>
              <a:t>repeated </a:t>
            </a:r>
            <a:r>
              <a:rPr lang="en-US" b="1" dirty="0">
                <a:solidFill>
                  <a:schemeClr val="tx1"/>
                </a:solidFill>
              </a:rPr>
              <a:t>shaking with chills, </a:t>
            </a:r>
            <a:r>
              <a:rPr lang="en-US" b="1" dirty="0" smtClean="0">
                <a:solidFill>
                  <a:schemeClr val="tx1"/>
                </a:solidFill>
              </a:rPr>
              <a:t>muscle </a:t>
            </a:r>
            <a:r>
              <a:rPr lang="en-US" b="1" dirty="0">
                <a:solidFill>
                  <a:schemeClr val="tx1"/>
                </a:solidFill>
              </a:rPr>
              <a:t>pain, </a:t>
            </a:r>
            <a:r>
              <a:rPr lang="en-US" b="1" dirty="0" smtClean="0">
                <a:solidFill>
                  <a:schemeClr val="tx1"/>
                </a:solidFill>
              </a:rPr>
              <a:t>headache</a:t>
            </a:r>
            <a:r>
              <a:rPr lang="en-US" b="1" dirty="0">
                <a:solidFill>
                  <a:schemeClr val="tx1"/>
                </a:solidFill>
              </a:rPr>
              <a:t>, </a:t>
            </a:r>
            <a:r>
              <a:rPr lang="en-US" b="1" dirty="0" smtClean="0">
                <a:solidFill>
                  <a:schemeClr val="tx1"/>
                </a:solidFill>
              </a:rPr>
              <a:t>sore </a:t>
            </a:r>
            <a:r>
              <a:rPr lang="en-US" b="1" dirty="0">
                <a:solidFill>
                  <a:schemeClr val="tx1"/>
                </a:solidFill>
              </a:rPr>
              <a:t>throat, </a:t>
            </a:r>
            <a:r>
              <a:rPr lang="en-US" dirty="0" smtClean="0">
                <a:solidFill>
                  <a:schemeClr val="tx1"/>
                </a:solidFill>
              </a:rPr>
              <a:t>and/or </a:t>
            </a:r>
            <a:r>
              <a:rPr lang="en-US" b="1" dirty="0" smtClean="0">
                <a:solidFill>
                  <a:schemeClr val="tx1"/>
                </a:solidFill>
              </a:rPr>
              <a:t>new </a:t>
            </a:r>
            <a:r>
              <a:rPr lang="en-US" b="1" dirty="0">
                <a:solidFill>
                  <a:schemeClr val="tx1"/>
                </a:solidFill>
              </a:rPr>
              <a:t>loss of taste or </a:t>
            </a:r>
            <a:r>
              <a:rPr lang="en-US" b="1" dirty="0" smtClean="0">
                <a:solidFill>
                  <a:schemeClr val="tx1"/>
                </a:solidFill>
              </a:rPr>
              <a:t>smell</a:t>
            </a:r>
            <a:r>
              <a:rPr lang="en-US" dirty="0" smtClean="0">
                <a:solidFill>
                  <a:schemeClr val="tx1"/>
                </a:solidFill>
              </a:rPr>
              <a:t>.</a:t>
            </a:r>
            <a:endParaRPr lang="en-US" dirty="0">
              <a:solidFill>
                <a:schemeClr val="tx1"/>
              </a:solidFill>
            </a:endParaRPr>
          </a:p>
        </p:txBody>
      </p:sp>
      <p:sp>
        <p:nvSpPr>
          <p:cNvPr id="2" name="Title 1"/>
          <p:cNvSpPr>
            <a:spLocks noGrp="1"/>
          </p:cNvSpPr>
          <p:nvPr>
            <p:ph type="title"/>
          </p:nvPr>
        </p:nvSpPr>
        <p:spPr/>
        <p:txBody>
          <a:bodyPr>
            <a:normAutofit/>
          </a:bodyPr>
          <a:lstStyle/>
          <a:p>
            <a:r>
              <a:rPr lang="en-US" b="1" dirty="0"/>
              <a:t>COVID-19 Symptoms Information</a:t>
            </a:r>
            <a:endParaRPr lang="en-US" dirty="0"/>
          </a:p>
        </p:txBody>
      </p:sp>
    </p:spTree>
    <p:extLst>
      <p:ext uri="{BB962C8B-B14F-4D97-AF65-F5344CB8AC3E}">
        <p14:creationId xmlns:p14="http://schemas.microsoft.com/office/powerpoint/2010/main" val="14396833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676400"/>
            <a:ext cx="7408333" cy="4343400"/>
          </a:xfrm>
        </p:spPr>
        <p:txBody>
          <a:bodyPr>
            <a:normAutofit fontScale="92500" lnSpcReduction="20000"/>
          </a:bodyPr>
          <a:lstStyle/>
          <a:p>
            <a:r>
              <a:rPr lang="en-US" sz="2800" dirty="0">
                <a:solidFill>
                  <a:schemeClr val="tx1"/>
                </a:solidFill>
              </a:rPr>
              <a:t>Some individuals are at higher risk of developing severe COVID-19. Among adults, the risk for severe illness from COVID-19 increases with age, with older adults at higher risk. </a:t>
            </a:r>
            <a:r>
              <a:rPr lang="en-US" sz="2800" u="sng" dirty="0">
                <a:solidFill>
                  <a:schemeClr val="tx1"/>
                </a:solidFill>
              </a:rPr>
              <a:t>Older adults working around clients and those with specific underlying medical conditions are encouraged to talk to their healthcare provider to assess their risk and to determine if they should avoid in-person contact in which physical distancing cannot be </a:t>
            </a:r>
            <a:r>
              <a:rPr lang="en-US" sz="2800" u="sng" dirty="0" smtClean="0">
                <a:solidFill>
                  <a:schemeClr val="tx1"/>
                </a:solidFill>
              </a:rPr>
              <a:t>maintained.</a:t>
            </a:r>
            <a:endParaRPr lang="en-US" sz="2800" dirty="0">
              <a:solidFill>
                <a:schemeClr val="tx1"/>
              </a:solidFill>
            </a:endParaRPr>
          </a:p>
          <a:p>
            <a:r>
              <a:rPr lang="en-US" sz="2800" dirty="0" smtClean="0">
                <a:solidFill>
                  <a:schemeClr val="tx1"/>
                </a:solidFill>
              </a:rPr>
              <a:t>A list of conditions for individuals who </a:t>
            </a:r>
            <a:r>
              <a:rPr lang="en-US" sz="2800" i="1" dirty="0" smtClean="0">
                <a:solidFill>
                  <a:schemeClr val="tx1"/>
                </a:solidFill>
              </a:rPr>
              <a:t>might be</a:t>
            </a:r>
            <a:r>
              <a:rPr lang="en-US" sz="2800" dirty="0" smtClean="0">
                <a:solidFill>
                  <a:schemeClr val="tx1"/>
                </a:solidFill>
              </a:rPr>
              <a:t> at increased risk for severe illness from COVID-19 can be found on the </a:t>
            </a:r>
            <a:r>
              <a:rPr lang="en-US" sz="2800" u="sng" dirty="0" smtClean="0">
                <a:solidFill>
                  <a:schemeClr val="tx1"/>
                </a:solidFill>
                <a:hlinkClick r:id="rId2"/>
              </a:rPr>
              <a:t>CDC’s website</a:t>
            </a:r>
            <a:r>
              <a:rPr lang="en-US" sz="2800" dirty="0" smtClean="0">
                <a:solidFill>
                  <a:schemeClr val="tx1"/>
                </a:solidFill>
              </a:rPr>
              <a:t>.</a:t>
            </a:r>
          </a:p>
          <a:p>
            <a:endParaRPr lang="en-US" dirty="0"/>
          </a:p>
        </p:txBody>
      </p:sp>
      <p:sp>
        <p:nvSpPr>
          <p:cNvPr id="3" name="Title 2"/>
          <p:cNvSpPr>
            <a:spLocks noGrp="1"/>
          </p:cNvSpPr>
          <p:nvPr>
            <p:ph type="title"/>
          </p:nvPr>
        </p:nvSpPr>
        <p:spPr/>
        <p:txBody>
          <a:bodyPr/>
          <a:lstStyle/>
          <a:p>
            <a:r>
              <a:rPr lang="en-US" dirty="0"/>
              <a:t>Additional Risks</a:t>
            </a:r>
          </a:p>
        </p:txBody>
      </p:sp>
    </p:spTree>
    <p:extLst>
      <p:ext uri="{BB962C8B-B14F-4D97-AF65-F5344CB8AC3E}">
        <p14:creationId xmlns:p14="http://schemas.microsoft.com/office/powerpoint/2010/main" val="38243819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20511</TotalTime>
  <Words>5651</Words>
  <Application>Microsoft Office PowerPoint</Application>
  <PresentationFormat>On-screen Show (4:3)</PresentationFormat>
  <Paragraphs>448</Paragraphs>
  <Slides>63</Slides>
  <Notes>1</Notes>
  <HiddenSlides>0</HiddenSlides>
  <MMClips>0</MMClips>
  <ScaleCrop>false</ScaleCrop>
  <HeadingPairs>
    <vt:vector size="4" baseType="variant">
      <vt:variant>
        <vt:lpstr>Theme</vt:lpstr>
      </vt:variant>
      <vt:variant>
        <vt:i4>1</vt:i4>
      </vt:variant>
      <vt:variant>
        <vt:lpstr>Slide Titles</vt:lpstr>
      </vt:variant>
      <vt:variant>
        <vt:i4>63</vt:i4>
      </vt:variant>
    </vt:vector>
  </HeadingPairs>
  <TitlesOfParts>
    <vt:vector size="64" baseType="lpstr">
      <vt:lpstr>Waveform</vt:lpstr>
      <vt:lpstr> SD Associates, LLC                  COVID-19 EXPOSURE PLAN PROCEDURAL TRAINING </vt:lpstr>
      <vt:lpstr>Updates</vt:lpstr>
      <vt:lpstr>What will be covered in this training</vt:lpstr>
      <vt:lpstr>Definitions</vt:lpstr>
      <vt:lpstr>Materials that are PPE:  </vt:lpstr>
      <vt:lpstr>COVID-19 Transmission Information </vt:lpstr>
      <vt:lpstr>Active Student Responding (ASR) #1</vt:lpstr>
      <vt:lpstr>COVID-19 Symptoms Information</vt:lpstr>
      <vt:lpstr>Additional Risks</vt:lpstr>
      <vt:lpstr>ASR #2</vt:lpstr>
      <vt:lpstr>Selection of PPE</vt:lpstr>
      <vt:lpstr>Selection of PPE cnt’d.</vt:lpstr>
      <vt:lpstr>PowerPoint Presentation</vt:lpstr>
      <vt:lpstr>Considerations for Clients</vt:lpstr>
      <vt:lpstr>Considerations for Staff</vt:lpstr>
      <vt:lpstr>Face Shields</vt:lpstr>
      <vt:lpstr>Considerations for Families</vt:lpstr>
      <vt:lpstr>Application of PPE</vt:lpstr>
      <vt:lpstr>What is the first thing you should do before putting on PPE?</vt:lpstr>
      <vt:lpstr>PowerPoint Presentation</vt:lpstr>
      <vt:lpstr>Mask usage during the day</vt:lpstr>
      <vt:lpstr>How to contact someone at SD Associates if you have a temperature above 100.4 F or a symptom of COVID-19  (prior to coming into work) </vt:lpstr>
      <vt:lpstr>What should you do if you are feeling ill or experiencing a symptom of COVID-19?</vt:lpstr>
      <vt:lpstr>If a staff person, client, or parent/caregiver has been identified as a close contact to someone who is diagnosed with COVID-19, they should self-quarantine. </vt:lpstr>
      <vt:lpstr>PowerPoint Presentation</vt:lpstr>
      <vt:lpstr>PowerPoint Presentation</vt:lpstr>
      <vt:lpstr>PowerPoint Presentation</vt:lpstr>
      <vt:lpstr>Additional Contact Tracing Suggestions</vt:lpstr>
      <vt:lpstr>PowerPoint Presentation</vt:lpstr>
      <vt:lpstr>Pre-screening Before Work </vt:lpstr>
      <vt:lpstr>Can you enter a building before being screened by a Safety Office?  </vt:lpstr>
      <vt:lpstr>Pre-screening Procedure</vt:lpstr>
      <vt:lpstr>Additional Considerations for the Safety Officers </vt:lpstr>
      <vt:lpstr>Healthy Hand Hygiene Behavior for All Staff and Clients</vt:lpstr>
      <vt:lpstr>What must you do immediately upon entering the building?</vt:lpstr>
      <vt:lpstr>PowerPoint Presentation</vt:lpstr>
      <vt:lpstr>PowerPoint Presentation</vt:lpstr>
      <vt:lpstr>How long must you wash your hands for?</vt:lpstr>
      <vt:lpstr>PowerPoint Presentation</vt:lpstr>
      <vt:lpstr>SD will ensure that the following is completed </vt:lpstr>
      <vt:lpstr>SD will ensure that the following is completed</vt:lpstr>
      <vt:lpstr>At a minimum, when must spaces and high-frequency touch points be disinfected?</vt:lpstr>
      <vt:lpstr>Approved Disinfectants &amp; When/Where to Use Them </vt:lpstr>
      <vt:lpstr>Approved Disinfectants &amp; When/Where to Use Them cont’d</vt:lpstr>
      <vt:lpstr>How to Disinfect Hard Surfaces </vt:lpstr>
      <vt:lpstr>PowerPoint Presentation</vt:lpstr>
      <vt:lpstr>How to Sanitize Carpets </vt:lpstr>
      <vt:lpstr>ASR #18</vt:lpstr>
      <vt:lpstr>How to Sanitize Clothing </vt:lpstr>
      <vt:lpstr>ASR #19 &amp; 20</vt:lpstr>
      <vt:lpstr>How to Sanitize Vehicles </vt:lpstr>
      <vt:lpstr>PowerPoint Presentation</vt:lpstr>
      <vt:lpstr>Guidelines and Suggestions for Working Direct Service with Clients </vt:lpstr>
      <vt:lpstr>Guidelines and Suggestions for Working Direct Service with Clients (continued)</vt:lpstr>
      <vt:lpstr>PowerPoint Presentation</vt:lpstr>
      <vt:lpstr>ASR #28, 29 &amp; 30</vt:lpstr>
      <vt:lpstr>Daily Preparation – Contamination Packs</vt:lpstr>
      <vt:lpstr>Contamination Response</vt:lpstr>
      <vt:lpstr>Disinfecting Procedure Following Physical Intervention </vt:lpstr>
      <vt:lpstr>Food Preparation and Meal Service</vt:lpstr>
      <vt:lpstr>Diaper Changing Procedure</vt:lpstr>
      <vt:lpstr>Final Notes</vt:lpstr>
      <vt:lpstr>The End</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SD Associates, LLC</dc:title>
  <dc:creator>SD Tech</dc:creator>
  <cp:lastModifiedBy>SD Tech</cp:lastModifiedBy>
  <cp:revision>87</cp:revision>
  <dcterms:created xsi:type="dcterms:W3CDTF">2020-06-18T18:36:18Z</dcterms:created>
  <dcterms:modified xsi:type="dcterms:W3CDTF">2020-11-16T17:09:53Z</dcterms:modified>
</cp:coreProperties>
</file>