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wmf" ContentType="image/x-wmf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441" autoAdjust="0"/>
    <p:restoredTop sz="94660"/>
  </p:normalViewPr>
  <p:slideViewPr>
    <p:cSldViewPr>
      <p:cViewPr varScale="1">
        <p:scale>
          <a:sx n="94" d="100"/>
          <a:sy n="94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A8BF0-E32B-4A78-9A38-EA83708EED72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DC58E-858D-4965-8AAC-8A2FEED7B3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5959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slide shows</a:t>
            </a:r>
            <a:r>
              <a:rPr lang="en-US" dirty="0">
                <a:latin typeface="Arial" charset="0"/>
              </a:rPr>
              <a:t>, in the US in 2015, 34.9% of people with disabilities ages 18-64 living in the community were employed. The employment percentage was more than double for people without disabilities, 76.0%. Figure 16 also shows this continuing pattern of difference in employment between people with and without disabilities since 2008, spanning an economic downturn and recovery. </a:t>
            </a:r>
            <a:endParaRPr lang="en-US" i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5BF3A7-7ADB-44B5-A588-E84FF536DCA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59368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82BA5CC-4A0C-413C-A5D7-84CBC7EA265B}" type="datetimeFigureOut">
              <a:rPr lang="en-US" smtClean="0"/>
              <a:pPr/>
              <a:t>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232B17DE-3056-4D79-97AA-7C273411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immy.martin@sdplus.or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Employment Training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SD Associates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December 2017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444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 get your client enrolled please e-mail </a:t>
            </a:r>
            <a:r>
              <a:rPr lang="en-US" u="sng">
                <a:hlinkClick r:id="rId2"/>
              </a:rPr>
              <a:t>jimmy.martin@sdplus.org</a:t>
            </a:r>
            <a:r>
              <a:rPr lang="en-US"/>
              <a:t> to file an official “Form of Interest” and we will do our best to schedule immediate sessions.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646073" y="2693773"/>
            <a:ext cx="1827907" cy="2742932"/>
          </a:xfrm>
          <a:prstGeom prst="rect">
            <a:avLst/>
          </a:prstGeom>
        </p:spPr>
      </p:pic>
      <p:pic>
        <p:nvPicPr>
          <p:cNvPr id="1026" name="Picture 2" descr="Andys Dandys-266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55564"/>
            <a:ext cx="2783293" cy="1854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868115" y="3555950"/>
            <a:ext cx="2782058" cy="185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0725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086600" cy="258762"/>
          </a:xfrm>
        </p:spPr>
        <p:txBody>
          <a:bodyPr>
            <a:normAutofit fontScale="90000"/>
          </a:bodyPr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352800" y="806245"/>
            <a:ext cx="2533343" cy="3377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096000" y="806245"/>
            <a:ext cx="2596639" cy="3377791"/>
          </a:xfrm>
          <a:prstGeom prst="rect">
            <a:avLst/>
          </a:prstGeom>
        </p:spPr>
      </p:pic>
      <p:pic>
        <p:nvPicPr>
          <p:cNvPr id="1028" name="Picture 4" descr="C:\Users\Olivia\Downloads\IMG_378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599" y="806244"/>
            <a:ext cx="2533343" cy="3377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950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a foundation of vocational skills, that are transferrable in multiple career outlooks for young adults receiving behavioral services.</a:t>
            </a:r>
          </a:p>
          <a:p>
            <a:r>
              <a:rPr lang="en-US" dirty="0"/>
              <a:t>Simply, clients should learn what it means to be an employee and have a job. This program is designed to help clients understand the process of work, following a schedule, completing tasks, in addition to asking for breaks and help when necessary.</a:t>
            </a:r>
          </a:p>
          <a:p>
            <a:r>
              <a:rPr lang="en-US" dirty="0"/>
              <a:t>This program will help clients choose a career that they will enjoy, and guide them towards paid employment opportunities. </a:t>
            </a:r>
          </a:p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543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Individuals with disabilities are</a:t>
            </a:r>
            <a:r>
              <a:rPr lang="en-US" dirty="0"/>
              <a:t> at an unfair advantage, with increased poverty rates, significantly less earned wages, </a:t>
            </a:r>
            <a:r>
              <a:rPr lang="en-US" dirty="0" smtClean="0"/>
              <a:t>and decreasing </a:t>
            </a:r>
            <a:r>
              <a:rPr lang="en-US" dirty="0"/>
              <a:t>employment rates</a:t>
            </a:r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 smtClean="0"/>
              <a:t>Only </a:t>
            </a:r>
            <a:r>
              <a:rPr lang="en-US" dirty="0"/>
              <a:t>35% of U.S. civilians with disabilities between the ages 18 and 64 had a </a:t>
            </a:r>
            <a:r>
              <a:rPr lang="en-US" dirty="0">
                <a:latin typeface="+mj-lt"/>
              </a:rPr>
              <a:t>job in 2015, compared to 76% for people without </a:t>
            </a:r>
            <a:r>
              <a:rPr lang="en-US" dirty="0" smtClean="0">
                <a:latin typeface="+mj-lt"/>
              </a:rPr>
              <a:t>disabilities </a:t>
            </a:r>
          </a:p>
          <a:p>
            <a:r>
              <a:rPr lang="en-US" dirty="0" smtClean="0">
                <a:latin typeface="+mj-lt"/>
              </a:rPr>
              <a:t>Historically, individuals with disabilities earn $10,000 less per year than those without, a continuing &amp; increasing trend 2008-2016</a:t>
            </a:r>
          </a:p>
          <a:p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poverty percentage </a:t>
            </a:r>
            <a:r>
              <a:rPr lang="en-US" dirty="0" smtClean="0">
                <a:latin typeface="+mj-lt"/>
              </a:rPr>
              <a:t>gap of </a:t>
            </a:r>
            <a:r>
              <a:rPr lang="en-US" dirty="0">
                <a:latin typeface="+mj-lt"/>
              </a:rPr>
              <a:t>those with and without disabilities, has been between </a:t>
            </a:r>
            <a:r>
              <a:rPr lang="en-US" dirty="0" smtClean="0">
                <a:latin typeface="+mj-lt"/>
              </a:rPr>
              <a:t>historically above 7%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791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2863"/>
            <a:ext cx="7620000" cy="8382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Employment Percentage, with and without Disability, 2008-2015 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4721929" y="5029200"/>
            <a:ext cx="3747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1800"/>
              </a:spcBef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Data Source: </a:t>
            </a:r>
            <a:r>
              <a:rPr lang="en-US" sz="1200" dirty="0" smtClean="0"/>
              <a:t>2008- 2015 American Community Survey, American FactFinder, Table B18120 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96300" y="42863"/>
            <a:ext cx="5715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 descr="Fig 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33600" y="726217"/>
            <a:ext cx="6232357" cy="3928680"/>
          </a:xfrm>
          <a:prstGeom prst="rect">
            <a:avLst/>
          </a:prstGeom>
        </p:spPr>
      </p:pic>
      <p:sp>
        <p:nvSpPr>
          <p:cNvPr id="3" name="Explosion 2 2"/>
          <p:cNvSpPr/>
          <p:nvPr/>
        </p:nvSpPr>
        <p:spPr>
          <a:xfrm>
            <a:off x="-152400" y="4340052"/>
            <a:ext cx="3505200" cy="2517948"/>
          </a:xfrm>
          <a:prstGeom prst="irregularSeal2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</a:rPr>
              <a:t>That’s less than half the employment rate!!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6726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Instructors will help their client achieve success following a task list. In </a:t>
            </a:r>
            <a:r>
              <a:rPr lang="en-US" dirty="0" smtClean="0"/>
              <a:t>addition, </a:t>
            </a:r>
            <a:r>
              <a:rPr lang="en-US" dirty="0"/>
              <a:t>social stories have been prepared, located in the work area. </a:t>
            </a:r>
            <a:r>
              <a:rPr lang="en-US" i="1" dirty="0"/>
              <a:t>We have a work table in the community space &amp; product is located in the closet near reception.</a:t>
            </a:r>
            <a:endParaRPr lang="en-US" dirty="0"/>
          </a:p>
          <a:p>
            <a:r>
              <a:rPr lang="en-US" dirty="0"/>
              <a:t>Instructors will collect data for the Employment Training Program Task List analysis, in addition to existing client-specific data sheets.</a:t>
            </a:r>
          </a:p>
          <a:p>
            <a:r>
              <a:rPr lang="en-US" dirty="0"/>
              <a:t>After completion of the minimal 20 sessions, the team can assess progress and provide direct assistance to the clients employment needs.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148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Skill building will focus on following directions, reading a task list, following a schedule, time management, communication, workplace navigation.</a:t>
            </a:r>
          </a:p>
          <a:p>
            <a:r>
              <a:rPr lang="en-US" dirty="0"/>
              <a:t>Secondary, students will have exposure to a new skill, and utilize the programs for </a:t>
            </a:r>
            <a:r>
              <a:rPr lang="en-US" dirty="0" err="1"/>
              <a:t>Bx</a:t>
            </a:r>
            <a:r>
              <a:rPr lang="en-US" dirty="0"/>
              <a:t> Rate increases, prompt fading, as well as an increased stamina/duration for tasks.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0689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Behavior Analyst’s firstly conduct a “form of interest” to specify if a student is interested in an internship program, or a learning activity.</a:t>
            </a:r>
          </a:p>
          <a:p>
            <a:r>
              <a:rPr lang="en-US" dirty="0"/>
              <a:t>Internship programs require students to meet a minimal number of (20) </a:t>
            </a:r>
            <a:r>
              <a:rPr lang="en-US" dirty="0" smtClean="0"/>
              <a:t>15 minute sessions </a:t>
            </a:r>
            <a:r>
              <a:rPr lang="en-US" dirty="0"/>
              <a:t>before further assessment.</a:t>
            </a:r>
          </a:p>
          <a:p>
            <a:r>
              <a:rPr lang="en-US" dirty="0"/>
              <a:t>Learning activities are available for students who are interested in participating but can not make the time commitment. The Employment team will work with the client-specific team  to make adequate employment recommendations.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971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Partnering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Currently we are partnered with Andy’s </a:t>
            </a:r>
            <a:r>
              <a:rPr lang="en-US" dirty="0" err="1"/>
              <a:t>Dandys</a:t>
            </a:r>
            <a:r>
              <a:rPr lang="en-US" dirty="0"/>
              <a:t> for the Internship Training Program. After completion of the minimal sessions the team will work with the Employment Liaison to arrange a desired paid employment.</a:t>
            </a:r>
          </a:p>
          <a:p>
            <a:r>
              <a:rPr lang="en-US" dirty="0"/>
              <a:t>Desirable paid employment can be through Andy’s </a:t>
            </a:r>
            <a:r>
              <a:rPr lang="en-US" dirty="0" err="1"/>
              <a:t>Dandys</a:t>
            </a:r>
            <a:r>
              <a:rPr lang="en-US" dirty="0"/>
              <a:t> if the client chooses, however the team can explore other business opportunities that appeal to client interest. </a:t>
            </a:r>
          </a:p>
          <a:p>
            <a:r>
              <a:rPr lang="en-US" dirty="0"/>
              <a:t>In the future we will look at other businesses and/or organizations to work with us on this program for paid employment opportunities.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9288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Andy’s </a:t>
            </a:r>
            <a:r>
              <a:rPr lang="en-US" dirty="0" err="1"/>
              <a:t>Dandys</a:t>
            </a:r>
            <a:r>
              <a:rPr lang="en-US" dirty="0"/>
              <a:t> we have teaching materials prepared for the following specific job opportunities:</a:t>
            </a:r>
          </a:p>
          <a:p>
            <a:pPr fontAlgn="base"/>
            <a:r>
              <a:rPr lang="en-US" dirty="0"/>
              <a:t>Folding Boxes</a:t>
            </a:r>
          </a:p>
          <a:p>
            <a:pPr fontAlgn="base"/>
            <a:r>
              <a:rPr lang="en-US" dirty="0"/>
              <a:t>Bagging Treats</a:t>
            </a:r>
          </a:p>
          <a:p>
            <a:pPr fontAlgn="base"/>
            <a:r>
              <a:rPr lang="en-US" dirty="0"/>
              <a:t>Sealing </a:t>
            </a:r>
            <a:r>
              <a:rPr lang="en-US" dirty="0" smtClean="0"/>
              <a:t>Bags</a:t>
            </a:r>
            <a:endParaRPr lang="en-US" dirty="0"/>
          </a:p>
          <a:p>
            <a:pPr fontAlgn="base"/>
            <a:r>
              <a:rPr lang="en-US" dirty="0"/>
              <a:t>Shrink </a:t>
            </a:r>
            <a:r>
              <a:rPr lang="en-US" dirty="0" smtClean="0"/>
              <a:t>Wrapping</a:t>
            </a:r>
            <a:endParaRPr lang="en-US" dirty="0"/>
          </a:p>
          <a:p>
            <a:pPr fontAlgn="base"/>
            <a:r>
              <a:rPr lang="en-US" dirty="0"/>
              <a:t>Weighing &amp; Sealing Bags</a:t>
            </a:r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2050" name="Picture 2" descr="Andys Dandys-27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514600"/>
            <a:ext cx="4448574" cy="296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6682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283</TotalTime>
  <Words>691</Words>
  <Application>Microsoft Macintosh PowerPoint</Application>
  <PresentationFormat>On-screen Show (4:3)</PresentationFormat>
  <Paragraphs>45</Paragraphs>
  <Slides>11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 Pop</vt:lpstr>
      <vt:lpstr>Employment Training Program</vt:lpstr>
      <vt:lpstr>OUR Goal</vt:lpstr>
      <vt:lpstr>Why?</vt:lpstr>
      <vt:lpstr>Employment Percentage, with and without Disability, 2008-2015 </vt:lpstr>
      <vt:lpstr>Learning procedure</vt:lpstr>
      <vt:lpstr>Program logistics</vt:lpstr>
      <vt:lpstr>How?</vt:lpstr>
      <vt:lpstr>Partnering organizations</vt:lpstr>
      <vt:lpstr>Specific jobs</vt:lpstr>
      <vt:lpstr>inquiry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Employment Training Program</dc:title>
  <dc:creator>Olivia Comeau</dc:creator>
  <cp:lastModifiedBy>Jenn</cp:lastModifiedBy>
  <cp:revision>17</cp:revision>
  <dcterms:created xsi:type="dcterms:W3CDTF">2018-01-24T15:46:18Z</dcterms:created>
  <dcterms:modified xsi:type="dcterms:W3CDTF">2018-01-24T15:46:39Z</dcterms:modified>
</cp:coreProperties>
</file>