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7" r:id="rId1"/>
  </p:sldMasterIdLst>
  <p:handoutMasterIdLst>
    <p:handoutMasterId r:id="rId17"/>
  </p:handoutMasterIdLst>
  <p:sldIdLst>
    <p:sldId id="256" r:id="rId2"/>
    <p:sldId id="268" r:id="rId3"/>
    <p:sldId id="269" r:id="rId4"/>
    <p:sldId id="267" r:id="rId5"/>
    <p:sldId id="258" r:id="rId6"/>
    <p:sldId id="259" r:id="rId7"/>
    <p:sldId id="260" r:id="rId8"/>
    <p:sldId id="257" r:id="rId9"/>
    <p:sldId id="261" r:id="rId10"/>
    <p:sldId id="262" r:id="rId11"/>
    <p:sldId id="263" r:id="rId12"/>
    <p:sldId id="264" r:id="rId13"/>
    <p:sldId id="265" r:id="rId14"/>
    <p:sldId id="266" r:id="rId15"/>
    <p:sldId id="27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gray"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0" d="100"/>
          <a:sy n="100" d="100"/>
        </p:scale>
        <p:origin x="-128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E119716-D7C4-C64E-9EF0-97F7BE6FC308}" type="datetimeFigureOut">
              <a:rPr lang="en-US" smtClean="0"/>
              <a:t>9/20/17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CE962B2-E732-F743-8C7D-06C443F4C40B}" type="slidenum">
              <a:rPr lang="en-US" smtClean="0"/>
              <a:t>‹#›</a:t>
            </a:fld>
            <a:endParaRPr lang="en-US"/>
          </a:p>
        </p:txBody>
      </p:sp>
    </p:spTree>
    <p:extLst>
      <p:ext uri="{BB962C8B-B14F-4D97-AF65-F5344CB8AC3E}">
        <p14:creationId xmlns:p14="http://schemas.microsoft.com/office/powerpoint/2010/main" val="308682388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FD9F18BF-FA9A-1C46-BE0D-07E92AD21443}" type="datetimeFigureOut">
              <a:rPr lang="en-US" smtClean="0"/>
              <a:t>9/20/17</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FD9F18BF-FA9A-1C46-BE0D-07E92AD21443}" type="datetimeFigureOut">
              <a:rPr lang="en-US" smtClean="0"/>
              <a:t>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E3FCE-C48C-2141-BE84-9D1EC8406ACD}" type="slidenum">
              <a:rPr lang="en-US" smtClean="0"/>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FD9F18BF-FA9A-1C46-BE0D-07E92AD21443}" type="datetimeFigureOut">
              <a:rPr lang="en-US" smtClean="0"/>
              <a:t>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6E3FCE-C48C-2141-BE84-9D1EC8406AC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FD9F18BF-FA9A-1C46-BE0D-07E92AD21443}" type="datetimeFigureOut">
              <a:rPr lang="en-US" smtClean="0"/>
              <a:t>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6E3FCE-C48C-2141-BE84-9D1EC8406ACD}"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FD9F18BF-FA9A-1C46-BE0D-07E92AD21443}" type="datetimeFigureOut">
              <a:rPr lang="en-US" smtClean="0"/>
              <a:t>9/20/17</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FD9F18BF-FA9A-1C46-BE0D-07E92AD21443}" type="datetimeFigureOut">
              <a:rPr lang="en-US" smtClean="0"/>
              <a:t>9/20/17</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FC6E3FCE-C48C-2141-BE84-9D1EC8406ACD}" type="slidenum">
              <a:rPr lang="en-US" smtClean="0"/>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9F18BF-FA9A-1C46-BE0D-07E92AD21443}" type="datetimeFigureOut">
              <a:rPr lang="en-US" smtClean="0"/>
              <a:t>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E3FCE-C48C-2141-BE84-9D1EC8406ACD}" type="slidenum">
              <a:rPr lang="en-US" smtClean="0"/>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FD9F18BF-FA9A-1C46-BE0D-07E92AD21443}" type="datetimeFigureOut">
              <a:rPr lang="en-US" smtClean="0"/>
              <a:t>9/20/17</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FC6E3FCE-C48C-2141-BE84-9D1EC8406ACD}"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FD9F18BF-FA9A-1C46-BE0D-07E92AD21443}" type="datetimeFigureOut">
              <a:rPr lang="en-US" smtClean="0"/>
              <a:t>9/20/17</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FC6E3FCE-C48C-2141-BE84-9D1EC8406ACD}"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FD9F18BF-FA9A-1C46-BE0D-07E92AD21443}" type="datetimeFigureOut">
              <a:rPr lang="en-US" smtClean="0"/>
              <a:t>9/20/17</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FC6E3FCE-C48C-2141-BE84-9D1EC8406ACD}" type="slidenum">
              <a:rPr lang="en-US" smtClean="0"/>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smtClean="0"/>
              <a:t>Drag picture to placeholder or click icon to add</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FD9F18BF-FA9A-1C46-BE0D-07E92AD21443}" type="datetimeFigureOut">
              <a:rPr lang="en-US" smtClean="0"/>
              <a:t>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E3FCE-C48C-2141-BE84-9D1EC8406AC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FD9F18BF-FA9A-1C46-BE0D-07E92AD21443}" type="datetimeFigureOut">
              <a:rPr lang="en-US" smtClean="0"/>
              <a:t>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E3FCE-C48C-2141-BE84-9D1EC8406ACD}"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FD9F18BF-FA9A-1C46-BE0D-07E92AD21443}" type="datetimeFigureOut">
              <a:rPr lang="en-US" smtClean="0"/>
              <a:t>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E3FCE-C48C-2141-BE84-9D1EC8406ACD}" type="slidenum">
              <a:rPr lang="en-US" smtClean="0"/>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FD9F18BF-FA9A-1C46-BE0D-07E92AD21443}" type="datetimeFigureOut">
              <a:rPr lang="en-US" smtClean="0"/>
              <a:t>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E3FCE-C48C-2141-BE84-9D1EC8406ACD}"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FD9F18BF-FA9A-1C46-BE0D-07E92AD21443}" type="datetimeFigureOut">
              <a:rPr lang="en-US" smtClean="0"/>
              <a:t>9/20/17</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smtClean="0"/>
              <a:t>Drag picture to placeholder or click icon to add</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FD9F18BF-FA9A-1C46-BE0D-07E92AD21443}" type="datetimeFigureOut">
              <a:rPr lang="en-US" smtClean="0"/>
              <a:t>9/20/17</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FC6E3FCE-C48C-2141-BE84-9D1EC8406ACD}" type="slidenum">
              <a:rPr lang="en-US" smtClean="0"/>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FD9F18BF-FA9A-1C46-BE0D-07E92AD21443}" type="datetimeFigureOut">
              <a:rPr lang="en-US" smtClean="0"/>
              <a:t>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E3FCE-C48C-2141-BE84-9D1EC8406AC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FD9F18BF-FA9A-1C46-BE0D-07E92AD21443}" type="datetimeFigureOut">
              <a:rPr lang="en-US" smtClean="0"/>
              <a:t>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6E3FCE-C48C-2141-BE84-9D1EC8406ACD}" type="slidenum">
              <a:rPr lang="en-US" smtClean="0"/>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FD9F18BF-FA9A-1C46-BE0D-07E92AD21443}" type="datetimeFigureOut">
              <a:rPr lang="en-US" smtClean="0"/>
              <a:t>9/20/17</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FC6E3FCE-C48C-2141-BE84-9D1EC8406AC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FD9F18BF-FA9A-1C46-BE0D-07E92AD21443}" type="datetimeFigureOut">
              <a:rPr lang="en-US" smtClean="0"/>
              <a:t>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E3FCE-C48C-2141-BE84-9D1EC8406ACD}" type="slidenum">
              <a:rPr lang="en-US" smtClean="0"/>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FD9F18BF-FA9A-1C46-BE0D-07E92AD21443}" type="datetimeFigureOut">
              <a:rPr lang="en-US" smtClean="0"/>
              <a:t>9/20/17</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FC6E3FCE-C48C-2141-BE84-9D1EC8406AC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 id="2147483730" r:id="rId13"/>
    <p:sldLayoutId id="2147483731" r:id="rId14"/>
    <p:sldLayoutId id="2147483732" r:id="rId15"/>
    <p:sldLayoutId id="2147483733" r:id="rId16"/>
    <p:sldLayoutId id="2147483734" r:id="rId17"/>
    <p:sldLayoutId id="2147483735" r:id="rId18"/>
    <p:sldLayoutId id="2147483736" r:id="rId19"/>
    <p:sldLayoutId id="2147483737"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Parent Training	</a:t>
            </a:r>
            <a:endParaRPr lang="en-US" dirty="0"/>
          </a:p>
        </p:txBody>
      </p:sp>
      <p:sp>
        <p:nvSpPr>
          <p:cNvPr id="3" name="Subtitle 2"/>
          <p:cNvSpPr>
            <a:spLocks noGrp="1"/>
          </p:cNvSpPr>
          <p:nvPr>
            <p:ph type="subTitle" idx="1"/>
          </p:nvPr>
        </p:nvSpPr>
        <p:spPr/>
        <p:txBody>
          <a:bodyPr/>
          <a:lstStyle/>
          <a:p>
            <a:r>
              <a:rPr lang="en-US" dirty="0" smtClean="0"/>
              <a:t>S</a:t>
            </a:r>
            <a:r>
              <a:rPr lang="en-US" baseline="30000" dirty="0" smtClean="0"/>
              <a:t>D</a:t>
            </a:r>
            <a:r>
              <a:rPr lang="en-US" dirty="0" smtClean="0"/>
              <a:t> Associates, LLC</a:t>
            </a:r>
          </a:p>
          <a:p>
            <a:r>
              <a:rPr lang="en-US" dirty="0" smtClean="0"/>
              <a:t>September 20, 2017</a:t>
            </a:r>
            <a:endParaRPr lang="en-US" dirty="0"/>
          </a:p>
        </p:txBody>
      </p:sp>
    </p:spTree>
    <p:extLst>
      <p:ext uri="{BB962C8B-B14F-4D97-AF65-F5344CB8AC3E}">
        <p14:creationId xmlns:p14="http://schemas.microsoft.com/office/powerpoint/2010/main" val="1584427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Select Goal (s)</a:t>
            </a:r>
            <a:endParaRPr lang="en-US" i="1" dirty="0"/>
          </a:p>
        </p:txBody>
      </p:sp>
      <p:sp>
        <p:nvSpPr>
          <p:cNvPr id="3" name="Content Placeholder 2"/>
          <p:cNvSpPr>
            <a:spLocks noGrp="1"/>
          </p:cNvSpPr>
          <p:nvPr>
            <p:ph idx="1"/>
          </p:nvPr>
        </p:nvSpPr>
        <p:spPr/>
        <p:txBody>
          <a:bodyPr>
            <a:normAutofit/>
          </a:bodyPr>
          <a:lstStyle/>
          <a:p>
            <a:r>
              <a:rPr lang="en-US" dirty="0" smtClean="0"/>
              <a:t>Address concerns and priorities</a:t>
            </a:r>
          </a:p>
          <a:p>
            <a:r>
              <a:rPr lang="en-US" dirty="0" smtClean="0"/>
              <a:t>Will have a positive impact on family functioning and not cause additional stress to family</a:t>
            </a:r>
          </a:p>
          <a:p>
            <a:r>
              <a:rPr lang="en-US" dirty="0" smtClean="0"/>
              <a:t>Can be implemented by parents with consistency</a:t>
            </a:r>
          </a:p>
          <a:p>
            <a:r>
              <a:rPr lang="en-US" dirty="0" smtClean="0"/>
              <a:t>Are appropriate to implement and home and/or community settings</a:t>
            </a:r>
          </a:p>
          <a:p>
            <a:r>
              <a:rPr lang="en-US" i="1" dirty="0" smtClean="0"/>
              <a:t>*Goals written in observable/measurable terms, parents had input and understand goals, parents have written copies of goals. </a:t>
            </a:r>
          </a:p>
          <a:p>
            <a:endParaRPr lang="en-US" dirty="0"/>
          </a:p>
        </p:txBody>
      </p:sp>
    </p:spTree>
    <p:extLst>
      <p:ext uri="{BB962C8B-B14F-4D97-AF65-F5344CB8AC3E}">
        <p14:creationId xmlns:p14="http://schemas.microsoft.com/office/powerpoint/2010/main" val="2001116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Develop Intervention Plan	</a:t>
            </a:r>
            <a:endParaRPr lang="en-US" i="1" dirty="0"/>
          </a:p>
        </p:txBody>
      </p:sp>
      <p:sp>
        <p:nvSpPr>
          <p:cNvPr id="3" name="Content Placeholder 2"/>
          <p:cNvSpPr>
            <a:spLocks noGrp="1"/>
          </p:cNvSpPr>
          <p:nvPr>
            <p:ph idx="1"/>
          </p:nvPr>
        </p:nvSpPr>
        <p:spPr>
          <a:xfrm>
            <a:off x="498474" y="1320800"/>
            <a:ext cx="7556313" cy="4805363"/>
          </a:xfrm>
        </p:spPr>
        <p:txBody>
          <a:bodyPr>
            <a:normAutofit fontScale="92500" lnSpcReduction="10000"/>
          </a:bodyPr>
          <a:lstStyle/>
          <a:p>
            <a:pPr marL="0" indent="0">
              <a:buNone/>
            </a:pPr>
            <a:r>
              <a:rPr lang="en-US" dirty="0" smtClean="0"/>
              <a:t>Includes:</a:t>
            </a:r>
          </a:p>
          <a:p>
            <a:r>
              <a:rPr lang="en-US" dirty="0" smtClean="0"/>
              <a:t>Target skill or </a:t>
            </a:r>
            <a:r>
              <a:rPr lang="en-US" dirty="0" err="1" smtClean="0"/>
              <a:t>bx</a:t>
            </a:r>
            <a:endParaRPr lang="en-US" dirty="0" smtClean="0"/>
          </a:p>
          <a:p>
            <a:r>
              <a:rPr lang="en-US" dirty="0" smtClean="0"/>
              <a:t>Who will implement intervention</a:t>
            </a:r>
          </a:p>
          <a:p>
            <a:r>
              <a:rPr lang="en-US" dirty="0" smtClean="0"/>
              <a:t>Where will implement intervention</a:t>
            </a:r>
          </a:p>
          <a:p>
            <a:r>
              <a:rPr lang="en-US" dirty="0" smtClean="0"/>
              <a:t>When will implement (frequency/duration)</a:t>
            </a:r>
          </a:p>
          <a:p>
            <a:r>
              <a:rPr lang="en-US" dirty="0" smtClean="0"/>
              <a:t>How long will implement</a:t>
            </a:r>
          </a:p>
          <a:p>
            <a:r>
              <a:rPr lang="en-US" dirty="0" smtClean="0"/>
              <a:t>Materials needed</a:t>
            </a:r>
          </a:p>
          <a:p>
            <a:r>
              <a:rPr lang="en-US" dirty="0" smtClean="0"/>
              <a:t>Steps to prepare if needed</a:t>
            </a:r>
          </a:p>
          <a:p>
            <a:r>
              <a:rPr lang="en-US" dirty="0" smtClean="0"/>
              <a:t>Strategies used, prompting levels used, items to use as </a:t>
            </a:r>
            <a:r>
              <a:rPr lang="en-US" dirty="0" err="1" smtClean="0"/>
              <a:t>reinforcers</a:t>
            </a:r>
            <a:r>
              <a:rPr lang="en-US" dirty="0" smtClean="0"/>
              <a:t>/reinforcement schedule</a:t>
            </a:r>
          </a:p>
        </p:txBody>
      </p:sp>
    </p:spTree>
    <p:extLst>
      <p:ext uri="{BB962C8B-B14F-4D97-AF65-F5344CB8AC3E}">
        <p14:creationId xmlns:p14="http://schemas.microsoft.com/office/powerpoint/2010/main" val="60220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Train Parents/Caregivers on Plan</a:t>
            </a:r>
            <a:endParaRPr lang="en-US" i="1" dirty="0"/>
          </a:p>
        </p:txBody>
      </p:sp>
      <p:sp>
        <p:nvSpPr>
          <p:cNvPr id="3" name="Content Placeholder 2"/>
          <p:cNvSpPr>
            <a:spLocks noGrp="1"/>
          </p:cNvSpPr>
          <p:nvPr>
            <p:ph idx="1"/>
          </p:nvPr>
        </p:nvSpPr>
        <p:spPr/>
        <p:txBody>
          <a:bodyPr>
            <a:normAutofit/>
          </a:bodyPr>
          <a:lstStyle/>
          <a:p>
            <a:pPr marL="0" indent="0">
              <a:buNone/>
            </a:pPr>
            <a:r>
              <a:rPr lang="en-US" dirty="0" smtClean="0"/>
              <a:t>May include elements of:</a:t>
            </a:r>
          </a:p>
          <a:p>
            <a:r>
              <a:rPr lang="en-US" dirty="0" smtClean="0"/>
              <a:t>Description/discussion</a:t>
            </a:r>
          </a:p>
          <a:p>
            <a:r>
              <a:rPr lang="en-US" dirty="0" smtClean="0"/>
              <a:t>Feedback and coaching</a:t>
            </a:r>
          </a:p>
          <a:p>
            <a:r>
              <a:rPr lang="en-US" dirty="0" smtClean="0"/>
              <a:t>Modeling</a:t>
            </a:r>
          </a:p>
          <a:p>
            <a:r>
              <a:rPr lang="en-US" dirty="0" smtClean="0"/>
              <a:t>Role playing </a:t>
            </a:r>
          </a:p>
          <a:p>
            <a:r>
              <a:rPr lang="en-US" dirty="0" smtClean="0"/>
              <a:t>Video analysis</a:t>
            </a:r>
          </a:p>
          <a:p>
            <a:pPr marL="0" indent="0">
              <a:buNone/>
            </a:pPr>
            <a:r>
              <a:rPr lang="en-US" i="1" dirty="0" smtClean="0"/>
              <a:t>Consider factors of complexity of plan, parents’ preferences, and parents’ learning characteristics</a:t>
            </a:r>
          </a:p>
          <a:p>
            <a:endParaRPr lang="en-US" dirty="0"/>
          </a:p>
        </p:txBody>
      </p:sp>
    </p:spTree>
    <p:extLst>
      <p:ext uri="{BB962C8B-B14F-4D97-AF65-F5344CB8AC3E}">
        <p14:creationId xmlns:p14="http://schemas.microsoft.com/office/powerpoint/2010/main" val="2219892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Parents Implement the Plan</a:t>
            </a:r>
            <a:endParaRPr lang="en-US" i="1" dirty="0"/>
          </a:p>
        </p:txBody>
      </p:sp>
      <p:sp>
        <p:nvSpPr>
          <p:cNvPr id="3" name="Content Placeholder 2"/>
          <p:cNvSpPr>
            <a:spLocks noGrp="1"/>
          </p:cNvSpPr>
          <p:nvPr>
            <p:ph idx="1"/>
          </p:nvPr>
        </p:nvSpPr>
        <p:spPr/>
        <p:txBody>
          <a:bodyPr/>
          <a:lstStyle/>
          <a:p>
            <a:r>
              <a:rPr lang="en-US" dirty="0" smtClean="0"/>
              <a:t>Parents implement the plan as designated</a:t>
            </a:r>
          </a:p>
          <a:p>
            <a:r>
              <a:rPr lang="en-US" dirty="0" smtClean="0"/>
              <a:t>As much as possible, implementation should be done within naturally occurring routines and interactions</a:t>
            </a:r>
          </a:p>
          <a:p>
            <a:pPr lvl="1"/>
            <a:r>
              <a:rPr lang="en-US" dirty="0" smtClean="0"/>
              <a:t>This will promote generalization and maintenance of skills</a:t>
            </a:r>
            <a:endParaRPr lang="en-US" dirty="0"/>
          </a:p>
        </p:txBody>
      </p:sp>
    </p:spTree>
    <p:extLst>
      <p:ext uri="{BB962C8B-B14F-4D97-AF65-F5344CB8AC3E}">
        <p14:creationId xmlns:p14="http://schemas.microsoft.com/office/powerpoint/2010/main" val="464426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Monitor Progress</a:t>
            </a:r>
            <a:endParaRPr lang="en-US" i="1" dirty="0"/>
          </a:p>
        </p:txBody>
      </p:sp>
      <p:sp>
        <p:nvSpPr>
          <p:cNvPr id="3" name="Content Placeholder 2"/>
          <p:cNvSpPr>
            <a:spLocks noGrp="1"/>
          </p:cNvSpPr>
          <p:nvPr>
            <p:ph idx="1"/>
          </p:nvPr>
        </p:nvSpPr>
        <p:spPr/>
        <p:txBody>
          <a:bodyPr>
            <a:normAutofit fontScale="77500" lnSpcReduction="20000"/>
          </a:bodyPr>
          <a:lstStyle/>
          <a:p>
            <a:r>
              <a:rPr lang="en-US" dirty="0" smtClean="0"/>
              <a:t>Decide on data collection system for family to use – What is do-able? What will get you the needed information?</a:t>
            </a:r>
          </a:p>
          <a:p>
            <a:r>
              <a:rPr lang="en-US" dirty="0" smtClean="0"/>
              <a:t>Examples of simple data collection:</a:t>
            </a:r>
          </a:p>
          <a:p>
            <a:pPr lvl="1"/>
            <a:r>
              <a:rPr lang="en-US" dirty="0" smtClean="0"/>
              <a:t> Log book – track implementation and document changes in </a:t>
            </a:r>
            <a:r>
              <a:rPr lang="en-US" dirty="0" err="1" smtClean="0"/>
              <a:t>bx</a:t>
            </a:r>
            <a:r>
              <a:rPr lang="en-US" dirty="0" smtClean="0"/>
              <a:t> through brief narrative</a:t>
            </a:r>
          </a:p>
          <a:p>
            <a:pPr lvl="1"/>
            <a:r>
              <a:rPr lang="en-US" dirty="0" smtClean="0"/>
              <a:t>Occurrence data – document whether </a:t>
            </a:r>
            <a:r>
              <a:rPr lang="en-US" dirty="0" err="1" smtClean="0"/>
              <a:t>bx</a:t>
            </a:r>
            <a:r>
              <a:rPr lang="en-US" dirty="0" smtClean="0"/>
              <a:t> occurred or didn’t occur </a:t>
            </a:r>
            <a:r>
              <a:rPr lang="en-US" smtClean="0"/>
              <a:t>during specified </a:t>
            </a:r>
            <a:r>
              <a:rPr lang="en-US" dirty="0" smtClean="0"/>
              <a:t>interval of time</a:t>
            </a:r>
          </a:p>
          <a:p>
            <a:pPr lvl="1"/>
            <a:r>
              <a:rPr lang="en-US" dirty="0" smtClean="0"/>
              <a:t>Frequency data – document how many times </a:t>
            </a:r>
            <a:r>
              <a:rPr lang="en-US" dirty="0" err="1" smtClean="0"/>
              <a:t>bx</a:t>
            </a:r>
            <a:r>
              <a:rPr lang="en-US" dirty="0" smtClean="0"/>
              <a:t> occurred during specified interval of time</a:t>
            </a:r>
          </a:p>
          <a:p>
            <a:r>
              <a:rPr lang="en-US" dirty="0" smtClean="0"/>
              <a:t>Analyze data to evaluate whether intervention is impacting target skill (s)</a:t>
            </a:r>
          </a:p>
          <a:p>
            <a:r>
              <a:rPr lang="en-US" dirty="0" smtClean="0"/>
              <a:t>Adjust intervention if needed</a:t>
            </a:r>
          </a:p>
          <a:p>
            <a:r>
              <a:rPr lang="en-US" dirty="0" smtClean="0"/>
              <a:t>Provide parents with ongoing opportunities for learning about implementation of intervention, improving the intervention, asking questions, and solving problems. </a:t>
            </a:r>
            <a:r>
              <a:rPr lang="en-US" i="1" dirty="0" smtClean="0"/>
              <a:t>Collaboration is key!</a:t>
            </a:r>
            <a:endParaRPr lang="en-US" dirty="0" smtClean="0"/>
          </a:p>
          <a:p>
            <a:pPr marL="0" indent="0">
              <a:buNone/>
            </a:pPr>
            <a:endParaRPr lang="en-US" dirty="0"/>
          </a:p>
        </p:txBody>
      </p:sp>
    </p:spTree>
    <p:extLst>
      <p:ext uri="{BB962C8B-B14F-4D97-AF65-F5344CB8AC3E}">
        <p14:creationId xmlns:p14="http://schemas.microsoft.com/office/powerpoint/2010/main" val="84456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week:	</a:t>
            </a:r>
            <a:br>
              <a:rPr lang="en-US" dirty="0" smtClean="0"/>
            </a:br>
            <a:r>
              <a:rPr lang="en-US" dirty="0"/>
              <a:t/>
            </a:r>
            <a:br>
              <a:rPr lang="en-US" dirty="0"/>
            </a:b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Come with your ongoing parent training goals and programs!</a:t>
            </a:r>
          </a:p>
          <a:p>
            <a:pPr marL="0" indent="0">
              <a:buNone/>
            </a:pPr>
            <a:r>
              <a:rPr lang="en-US" sz="2400" dirty="0" smtClean="0"/>
              <a:t>We’ll have a group work session/discussion on how to make your current focus with families work within this new structure. </a:t>
            </a:r>
            <a:endParaRPr lang="en-US" sz="2400" dirty="0" smtClean="0"/>
          </a:p>
          <a:p>
            <a:pPr marL="0" indent="0">
              <a:buNone/>
            </a:pPr>
            <a:r>
              <a:rPr lang="en-US" sz="2400" dirty="0" smtClean="0"/>
              <a:t>Think about data collection – what this may look like!</a:t>
            </a:r>
            <a:endParaRPr lang="en-US" sz="2400" dirty="0"/>
          </a:p>
        </p:txBody>
      </p:sp>
    </p:spTree>
    <p:extLst>
      <p:ext uri="{BB962C8B-B14F-4D97-AF65-F5344CB8AC3E}">
        <p14:creationId xmlns:p14="http://schemas.microsoft.com/office/powerpoint/2010/main" val="2997156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According to Medicaid guidelines…</a:t>
            </a:r>
            <a:endParaRPr lang="en-US" dirty="0"/>
          </a:p>
        </p:txBody>
      </p:sp>
      <p:sp>
        <p:nvSpPr>
          <p:cNvPr id="3" name="Content Placeholder 2"/>
          <p:cNvSpPr>
            <a:spLocks noGrp="1"/>
          </p:cNvSpPr>
          <p:nvPr>
            <p:ph idx="1"/>
          </p:nvPr>
        </p:nvSpPr>
        <p:spPr/>
        <p:txBody>
          <a:bodyPr/>
          <a:lstStyle/>
          <a:p>
            <a:pPr marL="0" indent="0">
              <a:buNone/>
            </a:pPr>
            <a:r>
              <a:rPr lang="en-US" dirty="0" smtClean="0"/>
              <a:t>“Training….”</a:t>
            </a:r>
          </a:p>
          <a:p>
            <a:r>
              <a:rPr lang="en-US" dirty="0" smtClean="0"/>
              <a:t>Coaching parent, guardian, caregiver, and/or service providers concerning strategies and techniques to assist the participant in skill acquisition and reducing interfering behaviors.</a:t>
            </a:r>
          </a:p>
          <a:p>
            <a:r>
              <a:rPr lang="en-US" dirty="0" smtClean="0"/>
              <a:t>Training of parent, guardian, and other caregivers on basics of ABA and foundations of the treatment plan so caregivers become competent in supporting the goals of the treatment plan across home and community environments.</a:t>
            </a:r>
            <a:endParaRPr lang="en-US" dirty="0"/>
          </a:p>
        </p:txBody>
      </p:sp>
    </p:spTree>
    <p:extLst>
      <p:ext uri="{BB962C8B-B14F-4D97-AF65-F5344CB8AC3E}">
        <p14:creationId xmlns:p14="http://schemas.microsoft.com/office/powerpoint/2010/main" val="2534988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Parent Training in Autism Spectrum Disorders: What’s in a name? </a:t>
            </a:r>
            <a:endParaRPr lang="en-US" sz="2800" dirty="0"/>
          </a:p>
        </p:txBody>
      </p:sp>
      <p:pic>
        <p:nvPicPr>
          <p:cNvPr id="5" name="Picture 4" descr="FullSizeRender-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00" y="2095500"/>
            <a:ext cx="8128000" cy="2667000"/>
          </a:xfrm>
          <a:prstGeom prst="rect">
            <a:avLst/>
          </a:prstGeom>
        </p:spPr>
      </p:pic>
      <p:sp>
        <p:nvSpPr>
          <p:cNvPr id="6" name="Content Placeholder 5"/>
          <p:cNvSpPr>
            <a:spLocks noGrp="1"/>
          </p:cNvSpPr>
          <p:nvPr>
            <p:ph idx="1"/>
          </p:nvPr>
        </p:nvSpPr>
        <p:spPr>
          <a:xfrm>
            <a:off x="498479" y="1981201"/>
            <a:ext cx="8104942" cy="4566984"/>
          </a:xfrm>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Source: (</a:t>
            </a:r>
            <a:r>
              <a:rPr lang="en-US" dirty="0" err="1" smtClean="0"/>
              <a:t>Searss</a:t>
            </a:r>
            <a:r>
              <a:rPr lang="en-US" dirty="0" smtClean="0"/>
              <a:t> et al., 2015)</a:t>
            </a:r>
            <a:endParaRPr lang="en-US" dirty="0"/>
          </a:p>
        </p:txBody>
      </p:sp>
    </p:spTree>
    <p:extLst>
      <p:ext uri="{BB962C8B-B14F-4D97-AF65-F5344CB8AC3E}">
        <p14:creationId xmlns:p14="http://schemas.microsoft.com/office/powerpoint/2010/main" val="3120728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 for Parent Training</a:t>
            </a:r>
            <a:endParaRPr lang="en-US" dirty="0"/>
          </a:p>
        </p:txBody>
      </p:sp>
      <p:sp>
        <p:nvSpPr>
          <p:cNvPr id="3" name="Content Placeholder 2"/>
          <p:cNvSpPr>
            <a:spLocks noGrp="1"/>
          </p:cNvSpPr>
          <p:nvPr>
            <p:ph idx="1"/>
          </p:nvPr>
        </p:nvSpPr>
        <p:spPr/>
        <p:txBody>
          <a:bodyPr/>
          <a:lstStyle/>
          <a:p>
            <a:r>
              <a:rPr lang="en-US" dirty="0" smtClean="0"/>
              <a:t>Parent implemented strategies promote generalized change for the client, occurring within his or her natural family routines</a:t>
            </a:r>
          </a:p>
          <a:p>
            <a:r>
              <a:rPr lang="en-US" dirty="0" smtClean="0"/>
              <a:t>Providing parent training has been shown to reduce parental stress and increase parental optimism</a:t>
            </a:r>
          </a:p>
          <a:p>
            <a:r>
              <a:rPr lang="en-US" dirty="0" smtClean="0"/>
              <a:t>Historically parent training has been shown to decrease behaviors such as aggression, non-compliance, sibling fighting, and self injury.</a:t>
            </a:r>
          </a:p>
          <a:p>
            <a:r>
              <a:rPr lang="en-US" dirty="0" smtClean="0"/>
              <a:t>Parent training has been shown to increase target behaviors such as self help skills, communication, and cooperation. </a:t>
            </a:r>
          </a:p>
          <a:p>
            <a:endParaRPr lang="en-US" dirty="0"/>
          </a:p>
        </p:txBody>
      </p:sp>
    </p:spTree>
    <p:extLst>
      <p:ext uri="{BB962C8B-B14F-4D97-AF65-F5344CB8AC3E}">
        <p14:creationId xmlns:p14="http://schemas.microsoft.com/office/powerpoint/2010/main" val="1635503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 Goals of Parent Training in ABA Programs: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There is convincing research support for parent training designed to: </a:t>
            </a:r>
          </a:p>
          <a:p>
            <a:r>
              <a:rPr lang="en-US" b="1" i="1" dirty="0" smtClean="0"/>
              <a:t>Increase communication</a:t>
            </a:r>
            <a:r>
              <a:rPr lang="en-US" i="1" dirty="0" smtClean="0"/>
              <a:t> (increasing social communication, initiating communication, increasing conversation skills, increasing functional communication, etc.)</a:t>
            </a:r>
          </a:p>
          <a:p>
            <a:r>
              <a:rPr lang="en-US" b="1" i="1" dirty="0" smtClean="0"/>
              <a:t>Reduce interfering behavior </a:t>
            </a:r>
            <a:r>
              <a:rPr lang="en-US" i="1" dirty="0" smtClean="0"/>
              <a:t>(improving cooperation, increasing on-task behavior, reducing aggression, increasing eating)</a:t>
            </a:r>
          </a:p>
          <a:p>
            <a:pPr marL="0" indent="0">
              <a:buNone/>
            </a:pPr>
            <a:endParaRPr lang="en-US" i="1" dirty="0"/>
          </a:p>
        </p:txBody>
      </p:sp>
    </p:spTree>
    <p:extLst>
      <p:ext uri="{BB962C8B-B14F-4D97-AF65-F5344CB8AC3E}">
        <p14:creationId xmlns:p14="http://schemas.microsoft.com/office/powerpoint/2010/main" val="2280304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Skills Needed by BA to Conduct Parent Training:</a:t>
            </a:r>
            <a:endParaRPr lang="en-US" dirty="0"/>
          </a:p>
        </p:txBody>
      </p:sp>
      <p:sp>
        <p:nvSpPr>
          <p:cNvPr id="3" name="Content Placeholder 2"/>
          <p:cNvSpPr>
            <a:spLocks noGrp="1"/>
          </p:cNvSpPr>
          <p:nvPr>
            <p:ph idx="1"/>
          </p:nvPr>
        </p:nvSpPr>
        <p:spPr/>
        <p:txBody>
          <a:bodyPr>
            <a:normAutofit lnSpcReduction="10000"/>
          </a:bodyPr>
          <a:lstStyle/>
          <a:p>
            <a:r>
              <a:rPr lang="en-US" dirty="0" smtClean="0"/>
              <a:t>Effectively implement any intervention strategy with client that they ask parent to do</a:t>
            </a:r>
          </a:p>
          <a:p>
            <a:r>
              <a:rPr lang="en-US" dirty="0" smtClean="0"/>
              <a:t>Demonstrate effective behavior management and joint attention skills with client</a:t>
            </a:r>
          </a:p>
          <a:p>
            <a:r>
              <a:rPr lang="en-US" dirty="0" smtClean="0"/>
              <a:t>Effectively describe procedures and rationale for intervention, adapting as needed</a:t>
            </a:r>
          </a:p>
          <a:p>
            <a:r>
              <a:rPr lang="en-US" dirty="0" smtClean="0"/>
              <a:t>Have strategies for building rapport and mutual respect with parents</a:t>
            </a:r>
          </a:p>
          <a:p>
            <a:r>
              <a:rPr lang="en-US" dirty="0" smtClean="0"/>
              <a:t>Be able to problem solve with parents when client having difficulty</a:t>
            </a:r>
            <a:endParaRPr lang="en-US" dirty="0"/>
          </a:p>
        </p:txBody>
      </p:sp>
    </p:spTree>
    <p:extLst>
      <p:ext uri="{BB962C8B-B14F-4D97-AF65-F5344CB8AC3E}">
        <p14:creationId xmlns:p14="http://schemas.microsoft.com/office/powerpoint/2010/main" val="858797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Challenges to Parent Involvement	</a:t>
            </a:r>
            <a:endParaRPr lang="en-US" dirty="0"/>
          </a:p>
        </p:txBody>
      </p:sp>
      <p:sp>
        <p:nvSpPr>
          <p:cNvPr id="3" name="Content Placeholder 2"/>
          <p:cNvSpPr>
            <a:spLocks noGrp="1"/>
          </p:cNvSpPr>
          <p:nvPr>
            <p:ph idx="1"/>
          </p:nvPr>
        </p:nvSpPr>
        <p:spPr/>
        <p:txBody>
          <a:bodyPr/>
          <a:lstStyle/>
          <a:p>
            <a:pPr marL="0" indent="0" algn="ctr">
              <a:buNone/>
            </a:pPr>
            <a:r>
              <a:rPr lang="en-US" b="1" i="1" dirty="0" smtClean="0"/>
              <a:t>STRESS!!!!!!</a:t>
            </a:r>
          </a:p>
          <a:p>
            <a:pPr marL="0" indent="0">
              <a:buNone/>
            </a:pPr>
            <a:r>
              <a:rPr lang="en-US" dirty="0" smtClean="0"/>
              <a:t>Level of family stress may be impacted by…..</a:t>
            </a:r>
          </a:p>
          <a:p>
            <a:r>
              <a:rPr lang="en-US" dirty="0" smtClean="0"/>
              <a:t>Socioeconomic status</a:t>
            </a:r>
          </a:p>
          <a:p>
            <a:r>
              <a:rPr lang="en-US" dirty="0" smtClean="0"/>
              <a:t>Education level</a:t>
            </a:r>
          </a:p>
          <a:p>
            <a:r>
              <a:rPr lang="en-US" dirty="0" smtClean="0"/>
              <a:t>Lack of supports</a:t>
            </a:r>
          </a:p>
          <a:p>
            <a:r>
              <a:rPr lang="en-US" dirty="0" smtClean="0"/>
              <a:t>Cultural difference/language barriers</a:t>
            </a:r>
            <a:endParaRPr lang="en-US" dirty="0"/>
          </a:p>
        </p:txBody>
      </p:sp>
    </p:spTree>
    <p:extLst>
      <p:ext uri="{BB962C8B-B14F-4D97-AF65-F5344CB8AC3E}">
        <p14:creationId xmlns:p14="http://schemas.microsoft.com/office/powerpoint/2010/main" val="3210344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Six Essential Steps:</a:t>
            </a:r>
            <a:endParaRPr lang="en-US" dirty="0"/>
          </a:p>
        </p:txBody>
      </p:sp>
      <p:sp>
        <p:nvSpPr>
          <p:cNvPr id="3" name="Content Placeholder 2"/>
          <p:cNvSpPr>
            <a:spLocks noGrp="1"/>
          </p:cNvSpPr>
          <p:nvPr>
            <p:ph idx="1"/>
          </p:nvPr>
        </p:nvSpPr>
        <p:spPr/>
        <p:txBody>
          <a:bodyPr/>
          <a:lstStyle/>
          <a:p>
            <a:r>
              <a:rPr lang="en-US" dirty="0" smtClean="0"/>
              <a:t>1. Determine the strengths, needs, and    				priorities of the family</a:t>
            </a:r>
          </a:p>
          <a:p>
            <a:r>
              <a:rPr lang="en-US" dirty="0" smtClean="0"/>
              <a:t>2. Prioritize and select goal (s)</a:t>
            </a:r>
          </a:p>
          <a:p>
            <a:pPr lvl="1"/>
            <a:r>
              <a:rPr lang="en-US" dirty="0" smtClean="0"/>
              <a:t>In what area (s) can we make meaningful behavior change? What are the barriers?</a:t>
            </a:r>
          </a:p>
          <a:p>
            <a:r>
              <a:rPr lang="en-US" dirty="0" smtClean="0"/>
              <a:t>3. Develop the intervention plan</a:t>
            </a:r>
          </a:p>
          <a:p>
            <a:r>
              <a:rPr lang="en-US" dirty="0" smtClean="0"/>
              <a:t>4. Train parents/caregivers</a:t>
            </a:r>
          </a:p>
          <a:p>
            <a:r>
              <a:rPr lang="en-US" dirty="0" smtClean="0"/>
              <a:t>5. Implement the plan</a:t>
            </a:r>
          </a:p>
          <a:p>
            <a:r>
              <a:rPr lang="en-US" dirty="0" smtClean="0"/>
              <a:t>6. Monitor progress through data collection</a:t>
            </a:r>
          </a:p>
          <a:p>
            <a:endParaRPr lang="en-US" dirty="0"/>
          </a:p>
        </p:txBody>
      </p:sp>
    </p:spTree>
    <p:extLst>
      <p:ext uri="{BB962C8B-B14F-4D97-AF65-F5344CB8AC3E}">
        <p14:creationId xmlns:p14="http://schemas.microsoft.com/office/powerpoint/2010/main" val="16764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Determine Needs of Family</a:t>
            </a:r>
            <a:endParaRPr lang="en-US" i="1" dirty="0"/>
          </a:p>
        </p:txBody>
      </p:sp>
      <p:sp>
        <p:nvSpPr>
          <p:cNvPr id="3" name="Content Placeholder 2"/>
          <p:cNvSpPr>
            <a:spLocks noGrp="1"/>
          </p:cNvSpPr>
          <p:nvPr>
            <p:ph idx="1"/>
          </p:nvPr>
        </p:nvSpPr>
        <p:spPr/>
        <p:txBody>
          <a:bodyPr>
            <a:normAutofit/>
          </a:bodyPr>
          <a:lstStyle/>
          <a:p>
            <a:pPr marL="0" indent="0">
              <a:buNone/>
            </a:pPr>
            <a:r>
              <a:rPr lang="en-US" dirty="0" smtClean="0"/>
              <a:t>Gather information through parent/caregiver interviews and observations of interactions</a:t>
            </a:r>
          </a:p>
          <a:p>
            <a:r>
              <a:rPr lang="en-US" i="1" dirty="0" smtClean="0"/>
              <a:t>What client behaviors impact family functioning? </a:t>
            </a:r>
          </a:p>
          <a:p>
            <a:r>
              <a:rPr lang="en-US" i="1" dirty="0" smtClean="0"/>
              <a:t>What do parent-client interactions look like? </a:t>
            </a:r>
          </a:p>
          <a:p>
            <a:r>
              <a:rPr lang="en-US" i="1" dirty="0" smtClean="0"/>
              <a:t>What are family’s activities, routine, and environment? </a:t>
            </a:r>
          </a:p>
          <a:p>
            <a:r>
              <a:rPr lang="en-US" i="1" dirty="0" smtClean="0"/>
              <a:t>What supports are available within family and community to help carry out intervention? </a:t>
            </a:r>
            <a:endParaRPr lang="en-US" i="1" dirty="0"/>
          </a:p>
        </p:txBody>
      </p:sp>
    </p:spTree>
    <p:extLst>
      <p:ext uri="{BB962C8B-B14F-4D97-AF65-F5344CB8AC3E}">
        <p14:creationId xmlns:p14="http://schemas.microsoft.com/office/powerpoint/2010/main" val="2916871876"/>
      </p:ext>
    </p:extLst>
  </p:cSld>
  <p:clrMapOvr>
    <a:masterClrMapping/>
  </p:clrMapOvr>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1855</TotalTime>
  <Words>766</Words>
  <Application>Microsoft Macintosh PowerPoint</Application>
  <PresentationFormat>On-screen Show (4:3)</PresentationFormat>
  <Paragraphs>93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Advantage</vt:lpstr>
      <vt:lpstr>Parent Training </vt:lpstr>
      <vt:lpstr>According to Medicaid guidelines…</vt:lpstr>
      <vt:lpstr>Parent Training in Autism Spectrum Disorders: What’s in a name? </vt:lpstr>
      <vt:lpstr>Rationale for Parent Training</vt:lpstr>
      <vt:lpstr>General Goals of Parent Training in ABA Programs:</vt:lpstr>
      <vt:lpstr>Skills Needed by BA to Conduct Parent Training:</vt:lpstr>
      <vt:lpstr>Challenges to Parent Involvement </vt:lpstr>
      <vt:lpstr>Six Essential Steps:</vt:lpstr>
      <vt:lpstr>Determine Needs of Family</vt:lpstr>
      <vt:lpstr>Select Goal (s)</vt:lpstr>
      <vt:lpstr>Develop Intervention Plan </vt:lpstr>
      <vt:lpstr>Train Parents/Caregivers on Plan</vt:lpstr>
      <vt:lpstr>Parents Implement the Plan</vt:lpstr>
      <vt:lpstr>Monitor Progress</vt:lpstr>
      <vt:lpstr>Next week:    </vt:lpstr>
    </vt:vector>
  </TitlesOfParts>
  <Company>Sd Associates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 Training </dc:title>
  <dc:creator>Mac Bumpas</dc:creator>
  <cp:lastModifiedBy>Mac Bumpas</cp:lastModifiedBy>
  <cp:revision>34</cp:revision>
  <cp:lastPrinted>2017-09-18T13:28:10Z</cp:lastPrinted>
  <dcterms:created xsi:type="dcterms:W3CDTF">2017-08-17T14:55:51Z</dcterms:created>
  <dcterms:modified xsi:type="dcterms:W3CDTF">2017-09-20T13:17:44Z</dcterms:modified>
</cp:coreProperties>
</file>